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50" r:id="rId2"/>
  </p:sldMasterIdLst>
  <p:notesMasterIdLst>
    <p:notesMasterId r:id="rId23"/>
  </p:notesMasterIdLst>
  <p:handoutMasterIdLst>
    <p:handoutMasterId r:id="rId24"/>
  </p:handoutMasterIdLst>
  <p:sldIdLst>
    <p:sldId id="256" r:id="rId3"/>
    <p:sldId id="433" r:id="rId4"/>
    <p:sldId id="439" r:id="rId5"/>
    <p:sldId id="440" r:id="rId6"/>
    <p:sldId id="441" r:id="rId7"/>
    <p:sldId id="443" r:id="rId8"/>
    <p:sldId id="444" r:id="rId9"/>
    <p:sldId id="445" r:id="rId10"/>
    <p:sldId id="446" r:id="rId11"/>
    <p:sldId id="447" r:id="rId12"/>
    <p:sldId id="449" r:id="rId13"/>
    <p:sldId id="450" r:id="rId14"/>
    <p:sldId id="451" r:id="rId15"/>
    <p:sldId id="452" r:id="rId16"/>
    <p:sldId id="453" r:id="rId17"/>
    <p:sldId id="454" r:id="rId18"/>
    <p:sldId id="456" r:id="rId19"/>
    <p:sldId id="455" r:id="rId20"/>
    <p:sldId id="457" r:id="rId21"/>
    <p:sldId id="458" r:id="rId22"/>
  </p:sldIdLst>
  <p:sldSz cx="9144000" cy="6858000" type="screen4x3"/>
  <p:notesSz cx="7099300" cy="10234613"/>
  <p:defaultTextStyle>
    <a:defPPr>
      <a:defRPr lang="en-GB"/>
    </a:defPPr>
    <a:lvl1pPr algn="ctr" defTabSz="457200" rtl="0" fontAlgn="base">
      <a:spcBef>
        <a:spcPct val="5000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defTabSz="457200" rtl="0" fontAlgn="base">
      <a:spcBef>
        <a:spcPct val="5000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defTabSz="457200" rtl="0" fontAlgn="base">
      <a:spcBef>
        <a:spcPct val="5000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defTabSz="457200" rtl="0" fontAlgn="base">
      <a:spcBef>
        <a:spcPct val="5000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defTabSz="457200" rtl="0" fontAlgn="base">
      <a:spcBef>
        <a:spcPct val="5000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90" d="100"/>
          <a:sy n="90" d="100"/>
        </p:scale>
        <p:origin x="-1234" y="-3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 defTabSz="495300">
              <a:spcBef>
                <a:spcPct val="0"/>
              </a:spcBef>
              <a:defRPr sz="1300">
                <a:solidFill>
                  <a:srgbClr val="000000"/>
                </a:solidFill>
              </a:defRPr>
            </a:lvl1pPr>
          </a:lstStyle>
          <a:p>
            <a:endParaRPr lang="pt-BR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495300">
              <a:spcBef>
                <a:spcPct val="0"/>
              </a:spcBef>
              <a:defRPr sz="1300">
                <a:solidFill>
                  <a:srgbClr val="000000"/>
                </a:solidFill>
              </a:defRPr>
            </a:lvl1pPr>
          </a:lstStyle>
          <a:p>
            <a:endParaRPr lang="pt-BR"/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 defTabSz="495300">
              <a:spcBef>
                <a:spcPct val="0"/>
              </a:spcBef>
              <a:defRPr sz="1300">
                <a:solidFill>
                  <a:srgbClr val="000000"/>
                </a:solidFill>
              </a:defRPr>
            </a:lvl1pPr>
          </a:lstStyle>
          <a:p>
            <a:endParaRPr lang="pt-BR"/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495300">
              <a:spcBef>
                <a:spcPct val="0"/>
              </a:spcBef>
              <a:defRPr sz="1300">
                <a:solidFill>
                  <a:srgbClr val="000000"/>
                </a:solidFill>
              </a:defRPr>
            </a:lvl1pPr>
          </a:lstStyle>
          <a:p>
            <a:fld id="{F27BFFED-3084-4975-B047-1F1B7BE310DF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28197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7099300" cy="102346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074988" cy="50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488" tIns="50694" rIns="97488" bIns="50694" numCol="1" anchor="t" anchorCtr="0" compatLnSpc="1">
            <a:prstTxWarp prst="textNoShape">
              <a:avLst/>
            </a:prstTxWarp>
          </a:bodyPr>
          <a:lstStyle>
            <a:lvl1pPr algn="l" defTabSz="495300">
              <a:spcBef>
                <a:spcPct val="0"/>
              </a:spcBef>
              <a:buSzPct val="45000"/>
              <a:buFont typeface="Wingdings" pitchFamily="2" charset="2"/>
              <a:buNone/>
              <a:tabLst>
                <a:tab pos="784225" algn="l"/>
                <a:tab pos="1568450" algn="l"/>
                <a:tab pos="2352675" algn="l"/>
                <a:tab pos="313690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021138" y="0"/>
            <a:ext cx="3074987" cy="50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488" tIns="50694" rIns="97488" bIns="50694" numCol="1" anchor="t" anchorCtr="0" compatLnSpc="1">
            <a:prstTxWarp prst="textNoShape">
              <a:avLst/>
            </a:prstTxWarp>
          </a:bodyPr>
          <a:lstStyle>
            <a:lvl1pPr algn="r" defTabSz="495300">
              <a:spcBef>
                <a:spcPct val="0"/>
              </a:spcBef>
              <a:buSzPct val="45000"/>
              <a:buFont typeface="Wingdings" pitchFamily="2" charset="2"/>
              <a:buNone/>
              <a:tabLst>
                <a:tab pos="784225" algn="l"/>
                <a:tab pos="1568450" algn="l"/>
                <a:tab pos="2352675" algn="l"/>
                <a:tab pos="313690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3076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3337" cy="38354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709613" y="4860925"/>
            <a:ext cx="5678487" cy="4603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488" tIns="50694" rIns="97488" bIns="50694" numCol="1" anchor="t" anchorCtr="0" compatLnSpc="1">
            <a:prstTxWarp prst="textNoShape">
              <a:avLst/>
            </a:prstTxWarp>
          </a:bodyPr>
          <a:lstStyle/>
          <a:p>
            <a:pPr lvl="0"/>
            <a:endParaRPr lang="pt-BR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9721850"/>
            <a:ext cx="3074988" cy="50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488" tIns="50694" rIns="97488" bIns="50694" numCol="1" anchor="b" anchorCtr="0" compatLnSpc="1">
            <a:prstTxWarp prst="textNoShape">
              <a:avLst/>
            </a:prstTxWarp>
          </a:bodyPr>
          <a:lstStyle>
            <a:lvl1pPr algn="l" defTabSz="495300">
              <a:spcBef>
                <a:spcPct val="0"/>
              </a:spcBef>
              <a:buSzPct val="45000"/>
              <a:buFont typeface="Wingdings" pitchFamily="2" charset="2"/>
              <a:buNone/>
              <a:tabLst>
                <a:tab pos="784225" algn="l"/>
                <a:tab pos="1568450" algn="l"/>
                <a:tab pos="2352675" algn="l"/>
                <a:tab pos="313690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021138" y="9721850"/>
            <a:ext cx="3074987" cy="50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488" tIns="50694" rIns="97488" bIns="50694" numCol="1" anchor="b" anchorCtr="0" compatLnSpc="1">
            <a:prstTxWarp prst="textNoShape">
              <a:avLst/>
            </a:prstTxWarp>
          </a:bodyPr>
          <a:lstStyle>
            <a:lvl1pPr algn="r" defTabSz="495300">
              <a:spcBef>
                <a:spcPct val="0"/>
              </a:spcBef>
              <a:buSzPct val="45000"/>
              <a:buFont typeface="Wingdings" pitchFamily="2" charset="2"/>
              <a:buNone/>
              <a:tabLst>
                <a:tab pos="784225" algn="l"/>
                <a:tab pos="1568450" algn="l"/>
                <a:tab pos="2352675" algn="l"/>
                <a:tab pos="313690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fld id="{1159FBDD-74C9-45D3-A6A7-C5C380F0865A}" type="slidenum">
              <a:rPr lang="en-GB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41835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Arial" charset="0"/>
      </a:defRPr>
    </a:lvl1pPr>
    <a:lvl2pPr marL="742950" indent="-285750" algn="l" defTabSz="457200" rtl="0" fontAlgn="base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Arial" charset="0"/>
      </a:defRPr>
    </a:lvl2pPr>
    <a:lvl3pPr marL="1143000" indent="-228600" algn="l" defTabSz="457200" rtl="0" fontAlgn="base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Arial" charset="0"/>
      </a:defRPr>
    </a:lvl3pPr>
    <a:lvl4pPr marL="1600200" indent="-228600" algn="l" defTabSz="457200" rtl="0" fontAlgn="base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Arial" charset="0"/>
      </a:defRPr>
    </a:lvl4pPr>
    <a:lvl5pPr marL="2057400" indent="-228600" algn="l" defTabSz="457200" rtl="0" fontAlgn="base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289C37F-1DA9-426A-992A-9EC24C2D2442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16385" name="Text Box 1"/>
          <p:cNvSpPr txBox="1">
            <a:spLocks noChangeArrowheads="1"/>
          </p:cNvSpPr>
          <p:nvPr/>
        </p:nvSpPr>
        <p:spPr bwMode="auto">
          <a:xfrm>
            <a:off x="1182688" y="768350"/>
            <a:ext cx="4733925" cy="38369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dirty="0"/>
          </a:p>
        </p:txBody>
      </p:sp>
      <p:sp>
        <p:nvSpPr>
          <p:cNvPr id="1638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9048" tIns="49524" rIns="99048" bIns="49524" anchor="ctr"/>
          <a:lstStyle/>
          <a:p>
            <a:endParaRPr 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305537C-DE6B-4CE5-BBB1-C2037320EA60}" type="slidenum">
              <a:rPr lang="en-GB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3940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028322A-6398-4FBA-B605-01A7167631E9}" type="slidenum">
              <a:rPr lang="en-GB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2996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1604963"/>
            <a:ext cx="2055813" cy="452437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4963"/>
            <a:ext cx="6019800" cy="452437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D6F8D92A-58D7-4D9E-A219-59D023FFB544}" type="slidenum">
              <a:rPr lang="en-GB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0069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2130425"/>
            <a:ext cx="7770813" cy="1468438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idx="10"/>
          </p:nvPr>
        </p:nvSpPr>
        <p:spPr>
          <a:xfrm>
            <a:off x="3124200" y="6245225"/>
            <a:ext cx="2894013" cy="474663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idx="11"/>
          </p:nvPr>
        </p:nvSpPr>
        <p:spPr>
          <a:xfrm>
            <a:off x="6553200" y="6245225"/>
            <a:ext cx="2132013" cy="474663"/>
          </a:xfrm>
        </p:spPr>
        <p:txBody>
          <a:bodyPr/>
          <a:lstStyle>
            <a:lvl1pPr>
              <a:defRPr/>
            </a:lvl1pPr>
          </a:lstStyle>
          <a:p>
            <a:fld id="{90BD9F26-F633-4E67-8455-BCA35EDA1421}" type="slidenum">
              <a:rPr lang="en-GB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12254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BF2E7C8-5347-4DF7-8B95-D561BCFF0F26}" type="slidenum">
              <a:rPr lang="en-GB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1561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BAB0BAFC-E289-493C-BE53-848E06A71DA3}" type="slidenum">
              <a:rPr lang="en-GB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9027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399777B-0093-4988-B249-0816A2A41F55}" type="slidenum">
              <a:rPr lang="en-GB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73773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79388" y="1341438"/>
            <a:ext cx="4314825" cy="48942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6613" y="1341438"/>
            <a:ext cx="4316412" cy="48942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2805746-6299-4C2D-8AD7-C56C5419395D}" type="slidenum">
              <a:rPr lang="en-GB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2340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Rodapé 6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19AE36A-4653-4888-A8AA-1424EE757E5D}" type="slidenum">
              <a:rPr lang="en-GB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8560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5E4AA44-4755-4136-ABBE-EFFCA092C078}" type="slidenum">
              <a:rPr lang="en-GB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98955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1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36EDA16-E568-4B2A-98A8-A3E24BD1E4A7}" type="slidenum">
              <a:rPr lang="en-GB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7054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371B500-A011-48F8-A348-13A9CCEA3EF3}" type="slidenum">
              <a:rPr lang="en-GB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018953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A80419B-E63E-4D3E-818E-E09C05E61C84}" type="slidenum">
              <a:rPr lang="en-GB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59400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71BBD6D-AB0E-4817-8143-BEFA884DD6EF}" type="slidenum">
              <a:rPr lang="en-GB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93624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67B3E0D-4912-4E48-B4C9-B6162696C21B}" type="slidenum">
              <a:rPr lang="en-GB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94989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67513" y="44450"/>
            <a:ext cx="2195512" cy="619125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79388" y="44450"/>
            <a:ext cx="6435725" cy="619125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DBF283A3-BEBD-4F58-9F77-68C31272FAE5}" type="slidenum">
              <a:rPr lang="en-GB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798911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388" y="44450"/>
            <a:ext cx="6697662" cy="719138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179388" y="1341438"/>
            <a:ext cx="4314825" cy="489426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6613" y="1341438"/>
            <a:ext cx="4316412" cy="489426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idx="10"/>
          </p:nvPr>
        </p:nvSpPr>
        <p:spPr>
          <a:xfrm>
            <a:off x="2484438" y="6381750"/>
            <a:ext cx="4173537" cy="357188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idx="11"/>
          </p:nvPr>
        </p:nvSpPr>
        <p:spPr>
          <a:xfrm>
            <a:off x="6831013" y="6381750"/>
            <a:ext cx="2132012" cy="357188"/>
          </a:xfrm>
        </p:spPr>
        <p:txBody>
          <a:bodyPr/>
          <a:lstStyle>
            <a:lvl1pPr>
              <a:defRPr/>
            </a:lvl1pPr>
          </a:lstStyle>
          <a:p>
            <a:fld id="{707772DC-2AE7-406F-A285-06E2E737462B}" type="slidenum">
              <a:rPr lang="en-GB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6721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ítulo, conteúdo e 2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388" y="44450"/>
            <a:ext cx="6697662" cy="719138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79388" y="1341438"/>
            <a:ext cx="4314825" cy="489426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4646613" y="1341438"/>
            <a:ext cx="4316412" cy="2370137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3"/>
          </p:nvPr>
        </p:nvSpPr>
        <p:spPr>
          <a:xfrm>
            <a:off x="4646613" y="3863975"/>
            <a:ext cx="4316412" cy="2371725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idx="10"/>
          </p:nvPr>
        </p:nvSpPr>
        <p:spPr>
          <a:xfrm>
            <a:off x="2484438" y="6381750"/>
            <a:ext cx="4173537" cy="357188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idx="11"/>
          </p:nvPr>
        </p:nvSpPr>
        <p:spPr>
          <a:xfrm>
            <a:off x="6831013" y="6381750"/>
            <a:ext cx="2132012" cy="357188"/>
          </a:xfrm>
        </p:spPr>
        <p:txBody>
          <a:bodyPr/>
          <a:lstStyle>
            <a:lvl1pPr>
              <a:defRPr/>
            </a:lvl1pPr>
          </a:lstStyle>
          <a:p>
            <a:fld id="{0520C045-D46B-49BD-9D16-FF58D48A9529}" type="slidenum">
              <a:rPr lang="en-GB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829595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ítulo e texto e 2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388" y="44450"/>
            <a:ext cx="6697662" cy="719138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179388" y="1341438"/>
            <a:ext cx="4314825" cy="489426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4646613" y="1341438"/>
            <a:ext cx="4316412" cy="2370137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3"/>
          </p:nvPr>
        </p:nvSpPr>
        <p:spPr>
          <a:xfrm>
            <a:off x="4646613" y="3863975"/>
            <a:ext cx="4316412" cy="2371725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idx="10"/>
          </p:nvPr>
        </p:nvSpPr>
        <p:spPr>
          <a:xfrm>
            <a:off x="2484438" y="6381750"/>
            <a:ext cx="4173537" cy="357188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idx="11"/>
          </p:nvPr>
        </p:nvSpPr>
        <p:spPr>
          <a:xfrm>
            <a:off x="6831013" y="6381750"/>
            <a:ext cx="2132012" cy="357188"/>
          </a:xfrm>
        </p:spPr>
        <p:txBody>
          <a:bodyPr/>
          <a:lstStyle>
            <a:lvl1pPr>
              <a:defRPr/>
            </a:lvl1pPr>
          </a:lstStyle>
          <a:p>
            <a:fld id="{B976B01A-A6E3-4E6F-8D49-8B249A28F412}" type="slidenum">
              <a:rPr lang="en-GB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8641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63B5BF4-2DD8-45A6-AF1E-66757F7D9DD5}" type="slidenum">
              <a:rPr lang="en-GB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777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7E8396D-4453-487B-AB8C-DC2C840DB0A8}" type="slidenum">
              <a:rPr lang="en-GB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6791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Rodapé 6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C784A916-0D4B-4F85-8478-589A1E6ECEC2}" type="slidenum">
              <a:rPr lang="en-GB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7901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11E1E77-4AEE-4EF4-AA75-5B55A28D1824}" type="slidenum">
              <a:rPr lang="en-GB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7621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1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B75C53A-A0F6-4A94-A458-2CB139E35A2A}" type="slidenum">
              <a:rPr lang="en-GB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9257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E72A020-82E2-4093-9317-4160A9B2D5F1}" type="slidenum">
              <a:rPr lang="en-GB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918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BA57B181-D72B-4939-AC87-4E94049955DF}" type="slidenum">
              <a:rPr lang="en-GB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3377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130425"/>
            <a:ext cx="7770813" cy="1468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4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>
                <a:srgbClr val="006699"/>
              </a:buClr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6699"/>
                </a:solidFill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>
                <a:srgbClr val="006699"/>
              </a:buClr>
              <a:tabLst>
                <a:tab pos="723900" algn="l"/>
                <a:tab pos="1447800" algn="l"/>
              </a:tabLst>
              <a:defRPr sz="1400">
                <a:solidFill>
                  <a:srgbClr val="006699"/>
                </a:solidFill>
                <a:latin typeface="Times New Roman" pitchFamily="18" charset="0"/>
              </a:defRPr>
            </a:lvl1pPr>
          </a:lstStyle>
          <a:p>
            <a:fld id="{CB809F61-DFC8-4EDD-A462-3D9AB3BF7249}" type="slidenum">
              <a:rPr lang="en-GB"/>
              <a:pPr/>
              <a:t>‹nº›</a:t>
            </a:fld>
            <a:endParaRPr lang="en-GB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36613"/>
            <a:ext cx="9144000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057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pic>
        <p:nvPicPr>
          <p:cNvPr id="2060" name="Picture 12" descr="GIF Brasão Cor 2508 Web CDR PPT 77kb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63" y="30163"/>
            <a:ext cx="806450" cy="806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1042988" y="115888"/>
            <a:ext cx="76327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0"/>
              </a:spcBef>
            </a:pPr>
            <a:r>
              <a:rPr lang="en-US"/>
              <a:t>Universidade Federal do Espírito Santo - UFES</a:t>
            </a:r>
          </a:p>
          <a:p>
            <a:pPr algn="l">
              <a:spcBef>
                <a:spcPct val="0"/>
              </a:spcBef>
            </a:pPr>
            <a:r>
              <a:rPr lang="en-US"/>
              <a:t>Laboratório de Computação de Alto Desempenho - LCAD</a:t>
            </a:r>
          </a:p>
        </p:txBody>
      </p:sp>
      <p:pic>
        <p:nvPicPr>
          <p:cNvPr id="2063" name="Picture 15" descr="Logo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898" b="18898"/>
          <a:stretch>
            <a:fillRect/>
          </a:stretch>
        </p:blipFill>
        <p:spPr bwMode="auto">
          <a:xfrm>
            <a:off x="5580063" y="4365625"/>
            <a:ext cx="3276600" cy="1525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73" r:id="rId12"/>
  </p:sldLayoutIdLst>
  <p:timing>
    <p:tnLst>
      <p:par>
        <p:cTn id="1" dur="indefinite" restart="never" nodeType="tmRoot"/>
      </p:par>
    </p:tnLst>
  </p:timing>
  <p:txStyles>
    <p:titleStyle>
      <a:lvl1pPr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3200" b="1">
          <a:solidFill>
            <a:srgbClr val="000000"/>
          </a:solidFill>
          <a:latin typeface="Arial" charset="0"/>
        </a:defRPr>
      </a:lvl2pPr>
      <a:lvl3pPr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3200" b="1">
          <a:solidFill>
            <a:srgbClr val="000000"/>
          </a:solidFill>
          <a:latin typeface="Arial" charset="0"/>
        </a:defRPr>
      </a:lvl3pPr>
      <a:lvl4pPr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3200" b="1">
          <a:solidFill>
            <a:srgbClr val="000000"/>
          </a:solidFill>
          <a:latin typeface="Arial" charset="0"/>
        </a:defRPr>
      </a:lvl4pPr>
      <a:lvl5pPr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3200" b="1">
          <a:solidFill>
            <a:srgbClr val="000000"/>
          </a:solidFill>
          <a:latin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3200" b="1">
          <a:solidFill>
            <a:srgbClr val="000000"/>
          </a:solidFill>
          <a:latin typeface="Arial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3200" b="1">
          <a:solidFill>
            <a:srgbClr val="000000"/>
          </a:solidFill>
          <a:latin typeface="Arial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3200" b="1">
          <a:solidFill>
            <a:srgbClr val="000000"/>
          </a:solidFill>
          <a:latin typeface="Arial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3200" b="1">
          <a:solidFill>
            <a:srgbClr val="000000"/>
          </a:solidFill>
          <a:latin typeface="Arial" charset="0"/>
        </a:defRPr>
      </a:lvl9pPr>
    </p:titleStyle>
    <p:bodyStyle>
      <a:lvl1pPr marL="341313" indent="-341313" algn="l" defTabSz="457200" rtl="0" fontAlgn="base"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57200" rtl="0" fontAlgn="base"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800">
          <a:solidFill>
            <a:srgbClr val="000000"/>
          </a:solidFill>
          <a:latin typeface="+mn-lt"/>
        </a:defRPr>
      </a:lvl2pPr>
      <a:lvl3pPr marL="1143000" indent="-228600" algn="l" defTabSz="457200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2400">
          <a:solidFill>
            <a:srgbClr val="000000"/>
          </a:solidFill>
          <a:latin typeface="+mn-lt"/>
        </a:defRPr>
      </a:lvl3pPr>
      <a:lvl4pPr marL="16002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000">
          <a:solidFill>
            <a:srgbClr val="000000"/>
          </a:solidFill>
          <a:latin typeface="+mn-lt"/>
        </a:defRPr>
      </a:lvl4pPr>
      <a:lvl5pPr marL="20574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5pPr>
      <a:lvl6pPr marL="25146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6pPr>
      <a:lvl7pPr marL="29718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7pPr>
      <a:lvl8pPr marL="34290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8pPr>
      <a:lvl9pPr marL="38862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44450"/>
            <a:ext cx="6697662" cy="7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3809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1341438"/>
            <a:ext cx="8783637" cy="4894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380932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2484438" y="6381750"/>
            <a:ext cx="4173537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>
                <a:srgbClr val="006699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6699"/>
                </a:solidFill>
              </a:defRPr>
            </a:lvl1pPr>
          </a:lstStyle>
          <a:p>
            <a:endParaRPr lang="en-GB"/>
          </a:p>
        </p:txBody>
      </p:sp>
      <p:sp>
        <p:nvSpPr>
          <p:cNvPr id="380933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831013" y="6381750"/>
            <a:ext cx="2132012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>
                <a:srgbClr val="006699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6699"/>
                </a:solidFill>
              </a:defRPr>
            </a:lvl1pPr>
          </a:lstStyle>
          <a:p>
            <a:fld id="{E8143F0B-C764-410E-A639-49EC24E8F183}" type="slidenum">
              <a:rPr lang="en-GB"/>
              <a:pPr/>
              <a:t>‹nº›</a:t>
            </a:fld>
            <a:endParaRPr lang="en-GB"/>
          </a:p>
        </p:txBody>
      </p:sp>
      <p:pic>
        <p:nvPicPr>
          <p:cNvPr id="380934" name="Picture 6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36613"/>
            <a:ext cx="9144000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80935" name="Picture 7" descr="GIF Brasão Cor 2508 Web CDR PPT 77kb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913" y="44450"/>
            <a:ext cx="733425" cy="733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0936" name="Picture 8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050" y="96838"/>
            <a:ext cx="1425575" cy="668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4" r:id="rId12"/>
    <p:sldLayoutId id="2147483675" r:id="rId13"/>
    <p:sldLayoutId id="2147483676" r:id="rId14"/>
  </p:sldLayoutIdLst>
  <p:timing>
    <p:tnLst>
      <p:par>
        <p:cTn id="1" dur="indefinite" restart="never" nodeType="tmRoot"/>
      </p:par>
    </p:tnLst>
  </p:timing>
  <p:txStyles>
    <p:titleStyle>
      <a:lvl1pPr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3200" b="1">
          <a:solidFill>
            <a:srgbClr val="000000"/>
          </a:solidFill>
          <a:latin typeface="Arial" charset="0"/>
          <a:cs typeface="Arial" charset="0"/>
        </a:defRPr>
      </a:lvl2pPr>
      <a:lvl3pPr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3200" b="1">
          <a:solidFill>
            <a:srgbClr val="000000"/>
          </a:solidFill>
          <a:latin typeface="Arial" charset="0"/>
          <a:cs typeface="Arial" charset="0"/>
        </a:defRPr>
      </a:lvl3pPr>
      <a:lvl4pPr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3200" b="1">
          <a:solidFill>
            <a:srgbClr val="000000"/>
          </a:solidFill>
          <a:latin typeface="Arial" charset="0"/>
          <a:cs typeface="Arial" charset="0"/>
        </a:defRPr>
      </a:lvl4pPr>
      <a:lvl5pPr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3200" b="1">
          <a:solidFill>
            <a:srgbClr val="000000"/>
          </a:solidFill>
          <a:latin typeface="Arial" charset="0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3200" b="1">
          <a:solidFill>
            <a:srgbClr val="000000"/>
          </a:solidFill>
          <a:latin typeface="Arial" charset="0"/>
          <a:cs typeface="Arial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3200" b="1">
          <a:solidFill>
            <a:srgbClr val="000000"/>
          </a:solidFill>
          <a:latin typeface="Arial" charset="0"/>
          <a:cs typeface="Arial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3200" b="1">
          <a:solidFill>
            <a:srgbClr val="000000"/>
          </a:solidFill>
          <a:latin typeface="Arial" charset="0"/>
          <a:cs typeface="Arial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3200" b="1">
          <a:solidFill>
            <a:srgbClr val="000000"/>
          </a:solidFill>
          <a:latin typeface="Arial" charset="0"/>
          <a:cs typeface="Arial" charset="0"/>
        </a:defRPr>
      </a:lvl9pPr>
    </p:titleStyle>
    <p:bodyStyle>
      <a:lvl1pPr marL="341313" indent="-341313" algn="l" defTabSz="457200" rtl="0" fontAlgn="base"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57200" rtl="0" fontAlgn="base"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800">
          <a:solidFill>
            <a:srgbClr val="000000"/>
          </a:solidFill>
          <a:latin typeface="+mn-lt"/>
          <a:cs typeface="+mn-cs"/>
        </a:defRPr>
      </a:lvl2pPr>
      <a:lvl3pPr marL="1143000" indent="-228600" algn="l" defTabSz="457200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2400">
          <a:solidFill>
            <a:srgbClr val="000000"/>
          </a:solidFill>
          <a:latin typeface="+mn-lt"/>
          <a:cs typeface="+mn-cs"/>
        </a:defRPr>
      </a:lvl3pPr>
      <a:lvl4pPr marL="16002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9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hyperlink" Target="http://www.cburch.com/logisim/docs/2.7/pt/html/libs/index.html" TargetMode="Externa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github.com/reds-heig/logisim-evolution" TargetMode="External"/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hyperlink" Target="https://github.com/reds-heig/logisim-evolution" TargetMode="Externa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4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7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4213" y="1773238"/>
            <a:ext cx="7772400" cy="1555750"/>
          </a:xfrm>
          <a:ln/>
        </p:spPr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dirty="0" smtClean="0"/>
              <a:t>Introdução ao </a:t>
            </a:r>
            <a:r>
              <a:rPr lang="pt-BR" dirty="0" err="1" smtClean="0"/>
              <a:t>Logisim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 marL="0" indent="0">
              <a:spcBef>
                <a:spcPts val="500"/>
              </a:spcBef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/>
          </a:p>
          <a:p>
            <a:pPr marL="0" indent="0">
              <a:spcBef>
                <a:spcPts val="500"/>
              </a:spcBef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 smtClean="0"/>
          </a:p>
          <a:p>
            <a:pPr marL="0" indent="0">
              <a:spcBef>
                <a:spcPts val="500"/>
              </a:spcBef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 smtClean="0"/>
              <a:t>Prof.</a:t>
            </a:r>
            <a:r>
              <a:rPr lang="en-GB" sz="2000" dirty="0" smtClean="0"/>
              <a:t> Alberto </a:t>
            </a:r>
            <a:r>
              <a:rPr lang="en-GB" sz="2000" dirty="0"/>
              <a:t>F. De Souza</a:t>
            </a:r>
          </a:p>
          <a:p>
            <a:pPr marL="0" indent="0">
              <a:spcBef>
                <a:spcPts val="500"/>
              </a:spcBef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/>
              <a:t>LCAD/DI/UFES</a:t>
            </a:r>
          </a:p>
          <a:p>
            <a:pPr marL="0" indent="0">
              <a:spcBef>
                <a:spcPts val="500"/>
              </a:spcBef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/>
              <a:t>sp1@lcad.inf.ufes.br</a:t>
            </a:r>
          </a:p>
          <a:p>
            <a:pPr marL="0" indent="0">
              <a:spcBef>
                <a:spcPts val="500"/>
              </a:spcBef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err="1" smtClean="0"/>
              <a:t>Apresentação</a:t>
            </a:r>
            <a:r>
              <a:rPr lang="en-GB" sz="1400" dirty="0" smtClean="0"/>
              <a:t> </a:t>
            </a:r>
            <a:r>
              <a:rPr lang="en-GB" sz="1400" dirty="0" err="1" smtClean="0"/>
              <a:t>baseada</a:t>
            </a:r>
            <a:r>
              <a:rPr lang="en-GB" sz="1400" dirty="0" smtClean="0"/>
              <a:t> </a:t>
            </a:r>
            <a:r>
              <a:rPr lang="en-GB" sz="1400" dirty="0" err="1" smtClean="0"/>
              <a:t>em</a:t>
            </a:r>
            <a:r>
              <a:rPr lang="en-GB" sz="1400" dirty="0" smtClean="0"/>
              <a:t>:</a:t>
            </a:r>
          </a:p>
          <a:p>
            <a:pPr marL="0" indent="0">
              <a:spcBef>
                <a:spcPts val="500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/>
              <a:t>http://www.cburch.com/logisim/docs/2.7/pt/html/guide/tutorial/index.html</a:t>
            </a:r>
          </a:p>
          <a:p>
            <a:pPr marL="0" indent="0" algn="ctr">
              <a:spcBef>
                <a:spcPts val="500"/>
              </a:spcBef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4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Logisim</a:t>
            </a:r>
            <a:r>
              <a:rPr lang="pt-BR" dirty="0" smtClean="0"/>
              <a:t> – Testando seu Circuito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BAB0BAFC-E289-493C-BE53-848E06A71DA3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CaixaDeTexto 5"/>
          <p:cNvSpPr txBox="1"/>
          <p:nvPr/>
        </p:nvSpPr>
        <p:spPr>
          <a:xfrm>
            <a:off x="3707904" y="1124744"/>
            <a:ext cx="5400600" cy="272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dirty="0"/>
              <a:t>O </a:t>
            </a:r>
            <a:r>
              <a:rPr lang="pt-BR" dirty="0" err="1"/>
              <a:t>Logisim</a:t>
            </a:r>
            <a:r>
              <a:rPr lang="pt-BR" dirty="0"/>
              <a:t> já está simulando o </a:t>
            </a:r>
            <a:r>
              <a:rPr lang="pt-BR" dirty="0" smtClean="0"/>
              <a:t>circuito com entradas x = 0 e y = 0</a:t>
            </a:r>
          </a:p>
          <a:p>
            <a:pPr algn="l"/>
            <a:r>
              <a:rPr lang="pt-BR" dirty="0"/>
              <a:t>Selecione a ferramenta Testar (</a:t>
            </a:r>
            <a:r>
              <a:rPr lang="pt-BR" dirty="0" err="1"/>
              <a:t>Poke</a:t>
            </a:r>
            <a:r>
              <a:rPr lang="pt-BR" dirty="0"/>
              <a:t>) </a:t>
            </a:r>
            <a:r>
              <a:rPr lang="pt-BR" dirty="0" smtClean="0"/>
              <a:t>(   ) para alterar </a:t>
            </a:r>
            <a:r>
              <a:rPr lang="pt-BR" dirty="0"/>
              <a:t>as </a:t>
            </a:r>
            <a:r>
              <a:rPr lang="pt-BR" dirty="0" smtClean="0"/>
              <a:t>entradas</a:t>
            </a:r>
          </a:p>
          <a:p>
            <a:pPr algn="l"/>
            <a:r>
              <a:rPr lang="pt-BR" dirty="0" err="1"/>
              <a:t>Logisim</a:t>
            </a:r>
            <a:r>
              <a:rPr lang="pt-BR" dirty="0"/>
              <a:t> </a:t>
            </a:r>
            <a:r>
              <a:rPr lang="pt-BR" dirty="0" smtClean="0"/>
              <a:t>mostra os </a:t>
            </a:r>
            <a:r>
              <a:rPr lang="pt-BR" dirty="0"/>
              <a:t>valores </a:t>
            </a:r>
            <a:r>
              <a:rPr lang="pt-BR" dirty="0" smtClean="0"/>
              <a:t>nos </a:t>
            </a:r>
            <a:r>
              <a:rPr lang="pt-BR" dirty="0"/>
              <a:t>fios marcando-os com a cor verde-claro para indicar um valor 1 ou verde-escuro </a:t>
            </a:r>
            <a:r>
              <a:rPr lang="pt-BR" dirty="0" smtClean="0"/>
              <a:t>para </a:t>
            </a:r>
            <a:r>
              <a:rPr lang="pt-BR" dirty="0"/>
              <a:t>indicar um valor 0</a:t>
            </a:r>
          </a:p>
          <a:p>
            <a:pPr algn="l"/>
            <a:endParaRPr lang="pt-BR" dirty="0"/>
          </a:p>
        </p:txBody>
      </p:sp>
      <p:pic>
        <p:nvPicPr>
          <p:cNvPr id="4098" name="Picture 2" descr="http://www.cburch.com/logisim/docs/2.7/en/img-guide/tutorial-xor-cir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45835"/>
            <a:ext cx="3076575" cy="140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2" name="Picture 2" descr="http://www.cburch.com/logisim/docs/2.7/en/img-guide/tutorial-shot-tes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4814" y="3501008"/>
            <a:ext cx="4743450" cy="2876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4" name="Picture 4" descr="http://www.cburch.com/logisim/docs/2.7/en/icons/poke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969450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3824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Logisim</a:t>
            </a:r>
            <a:r>
              <a:rPr lang="pt-BR" dirty="0" smtClean="0"/>
              <a:t> – </a:t>
            </a:r>
            <a:r>
              <a:rPr lang="pt-BR" i="1" dirty="0"/>
              <a:t>Painel do Explorador</a:t>
            </a:r>
            <a:r>
              <a:rPr lang="pt-BR" dirty="0"/>
              <a:t> e a </a:t>
            </a:r>
            <a:r>
              <a:rPr lang="pt-BR" i="1" dirty="0"/>
              <a:t>Tabela de Atributos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BAB0BAFC-E289-493C-BE53-848E06A71DA3}" type="slidenum">
              <a:rPr lang="en-GB" smtClean="0"/>
              <a:pPr/>
              <a:t>11</a:t>
            </a:fld>
            <a:endParaRPr lang="en-GB" dirty="0"/>
          </a:p>
        </p:txBody>
      </p:sp>
      <p:pic>
        <p:nvPicPr>
          <p:cNvPr id="3074" name="Picture 2" descr="http://www.cburch.com/logisim/docs/2.7/en/img-guide/tutorial-shot-blank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96752"/>
            <a:ext cx="4743450" cy="2876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www.cburch.com/logisim/docs/2.7/en/img-guide/tutorial-shot-labeled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9614" y="3068960"/>
            <a:ext cx="5699598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4898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Logisim</a:t>
            </a:r>
            <a:r>
              <a:rPr lang="pt-BR" dirty="0" smtClean="0"/>
              <a:t> – </a:t>
            </a:r>
            <a:r>
              <a:rPr lang="pt-BR" i="1" dirty="0"/>
              <a:t>Painel do Explorador</a:t>
            </a:r>
            <a:r>
              <a:rPr lang="pt-BR" dirty="0"/>
              <a:t> 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BAB0BAFC-E289-493C-BE53-848E06A71DA3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8" name="Espaço Reservado para Conteúdo 2"/>
          <p:cNvSpPr>
            <a:spLocks noGrp="1"/>
          </p:cNvSpPr>
          <p:nvPr>
            <p:ph idx="1"/>
          </p:nvPr>
        </p:nvSpPr>
        <p:spPr>
          <a:xfrm>
            <a:off x="185594" y="1415058"/>
            <a:ext cx="8634877" cy="4894262"/>
          </a:xfrm>
        </p:spPr>
        <p:txBody>
          <a:bodyPr/>
          <a:lstStyle/>
          <a:p>
            <a:r>
              <a:rPr lang="pt-BR" sz="2400" dirty="0"/>
              <a:t>O </a:t>
            </a:r>
            <a:r>
              <a:rPr lang="pt-BR" sz="2400" dirty="0" err="1"/>
              <a:t>Logisim</a:t>
            </a:r>
            <a:r>
              <a:rPr lang="pt-BR" sz="2400" dirty="0"/>
              <a:t> organiza 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>ferramentas </a:t>
            </a:r>
            <a:r>
              <a:rPr lang="pt-BR" sz="2400" dirty="0"/>
              <a:t>em 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b="1" dirty="0" smtClean="0"/>
              <a:t>bibliotecas</a:t>
            </a:r>
          </a:p>
          <a:p>
            <a:r>
              <a:rPr lang="pt-BR" sz="2400" dirty="0"/>
              <a:t>Para acessar os 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>componentes </a:t>
            </a:r>
            <a:r>
              <a:rPr lang="pt-BR" sz="2400" dirty="0"/>
              <a:t>de uma 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>biblioteca</a:t>
            </a:r>
            <a:r>
              <a:rPr lang="pt-BR" sz="2400" dirty="0"/>
              <a:t>, </a:t>
            </a:r>
            <a:r>
              <a:rPr lang="pt-BR" sz="2400" dirty="0" smtClean="0"/>
              <a:t>dê </a:t>
            </a:r>
            <a:r>
              <a:rPr lang="pt-BR" sz="2400" dirty="0"/>
              <a:t>um duplo 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>clique </a:t>
            </a:r>
            <a:r>
              <a:rPr lang="pt-BR" sz="2400" dirty="0"/>
              <a:t>na pasta 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>correspondente</a:t>
            </a:r>
          </a:p>
          <a:p>
            <a:r>
              <a:rPr lang="pt-BR" sz="2400" dirty="0" smtClean="0"/>
              <a:t>Clique no componente para selecioná-lo e na </a:t>
            </a:r>
            <a:r>
              <a:rPr lang="pt-BR" sz="2400" dirty="0"/>
              <a:t>tela </a:t>
            </a:r>
            <a:r>
              <a:rPr lang="pt-BR" sz="2400" dirty="0" smtClean="0"/>
              <a:t>para colocá-lo</a:t>
            </a:r>
          </a:p>
          <a:p>
            <a:r>
              <a:rPr lang="pt-BR" sz="2400" dirty="0" smtClean="0"/>
              <a:t>Existem várias bibliotecas tais como: </a:t>
            </a:r>
            <a:r>
              <a:rPr lang="pt-BR" sz="2400" dirty="0" err="1"/>
              <a:t>W</a:t>
            </a:r>
            <a:r>
              <a:rPr lang="pt-BR" sz="2400" dirty="0" err="1" smtClean="0"/>
              <a:t>iring</a:t>
            </a:r>
            <a:r>
              <a:rPr lang="pt-BR" sz="2400" dirty="0" smtClean="0"/>
              <a:t>, Gates, </a:t>
            </a:r>
            <a:r>
              <a:rPr lang="pt-BR" sz="2400" dirty="0" err="1" smtClean="0"/>
              <a:t>Plexers</a:t>
            </a:r>
            <a:r>
              <a:rPr lang="pt-BR" sz="2400" dirty="0" smtClean="0"/>
              <a:t>, </a:t>
            </a:r>
            <a:r>
              <a:rPr lang="pt-BR" sz="2400" dirty="0" err="1" smtClean="0"/>
              <a:t>Arithmetic</a:t>
            </a:r>
            <a:r>
              <a:rPr lang="pt-BR" sz="2400" dirty="0" smtClean="0"/>
              <a:t>, </a:t>
            </a:r>
            <a:r>
              <a:rPr lang="pt-BR" sz="2400" dirty="0" err="1" smtClean="0"/>
              <a:t>Memory</a:t>
            </a:r>
            <a:r>
              <a:rPr lang="pt-BR" sz="2400" dirty="0" smtClean="0"/>
              <a:t>, Input/Output, etc.</a:t>
            </a:r>
          </a:p>
          <a:p>
            <a:endParaRPr lang="pt-BR" dirty="0" smtClean="0"/>
          </a:p>
        </p:txBody>
      </p:sp>
      <p:pic>
        <p:nvPicPr>
          <p:cNvPr id="11266" name="Picture 2" descr="http://www.cburch.com/logisim/docs/2.7/en/img-guide/attrlib-nand-selec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1196752"/>
            <a:ext cx="4810125" cy="3381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2486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Logisim</a:t>
            </a:r>
            <a:r>
              <a:rPr lang="pt-BR" dirty="0" smtClean="0"/>
              <a:t> – </a:t>
            </a:r>
            <a:r>
              <a:rPr lang="en-US" i="1" dirty="0" err="1" smtClean="0"/>
              <a:t>Tabela</a:t>
            </a:r>
            <a:r>
              <a:rPr lang="en-US" i="1" dirty="0" smtClean="0"/>
              <a:t> </a:t>
            </a:r>
            <a:r>
              <a:rPr lang="en-US" i="1" dirty="0"/>
              <a:t>de </a:t>
            </a:r>
            <a:r>
              <a:rPr lang="en-US" i="1" dirty="0" err="1" smtClean="0"/>
              <a:t>Atributos</a:t>
            </a:r>
            <a:endParaRPr lang="pt-BR" i="1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BAB0BAFC-E289-493C-BE53-848E06A71DA3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8" name="Espaço Reservado para Conteúdo 2"/>
          <p:cNvSpPr>
            <a:spLocks noGrp="1"/>
          </p:cNvSpPr>
          <p:nvPr>
            <p:ph idx="1"/>
          </p:nvPr>
        </p:nvSpPr>
        <p:spPr>
          <a:xfrm>
            <a:off x="185594" y="1415058"/>
            <a:ext cx="8634877" cy="4894262"/>
          </a:xfrm>
        </p:spPr>
        <p:txBody>
          <a:bodyPr/>
          <a:lstStyle/>
          <a:p>
            <a:r>
              <a:rPr lang="pt-BR" sz="2400" dirty="0"/>
              <a:t>Muitos componentes têm 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b="1" dirty="0" smtClean="0"/>
              <a:t>atributos</a:t>
            </a:r>
            <a:r>
              <a:rPr lang="pt-BR" sz="2400" dirty="0"/>
              <a:t>, que são 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>propriedades </a:t>
            </a:r>
            <a:r>
              <a:rPr lang="pt-BR" sz="2400" dirty="0"/>
              <a:t>para 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>configurar </a:t>
            </a:r>
            <a:r>
              <a:rPr lang="pt-BR" sz="2400" dirty="0"/>
              <a:t>como ele 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>se </a:t>
            </a:r>
            <a:r>
              <a:rPr lang="pt-BR" sz="2400" dirty="0"/>
              <a:t>comportará ou 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>aparecerá</a:t>
            </a:r>
          </a:p>
          <a:p>
            <a:r>
              <a:rPr lang="pt-BR" sz="2400" dirty="0"/>
              <a:t>Para selecionar quais 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>atributos </a:t>
            </a:r>
            <a:r>
              <a:rPr lang="pt-BR" sz="2400" dirty="0"/>
              <a:t>do componente deseja visualizar, clique no componente usando a ferramenta Editar </a:t>
            </a:r>
            <a:r>
              <a:rPr lang="pt-BR" sz="2400" dirty="0" smtClean="0"/>
              <a:t>() (ou o </a:t>
            </a:r>
            <a:r>
              <a:rPr lang="pt-BR" sz="2400" dirty="0"/>
              <a:t>botão direito </a:t>
            </a:r>
            <a:r>
              <a:rPr lang="pt-BR" sz="2400" dirty="0" smtClean="0"/>
              <a:t>ou </a:t>
            </a:r>
            <a:r>
              <a:rPr lang="pt-BR" sz="2400" dirty="0" err="1" smtClean="0"/>
              <a:t>control</a:t>
            </a:r>
            <a:r>
              <a:rPr lang="pt-BR" sz="2400" dirty="0" smtClean="0"/>
              <a:t>-click no componente e escolha Show </a:t>
            </a:r>
            <a:r>
              <a:rPr lang="pt-BR" sz="2400" dirty="0" err="1"/>
              <a:t>Attributes</a:t>
            </a:r>
            <a:r>
              <a:rPr lang="pt-BR" sz="2400" dirty="0" smtClean="0"/>
              <a:t>)</a:t>
            </a:r>
          </a:p>
          <a:p>
            <a:r>
              <a:rPr lang="pt-BR" sz="2400" dirty="0" smtClean="0"/>
              <a:t>Além </a:t>
            </a:r>
            <a:r>
              <a:rPr lang="pt-BR" sz="2400" dirty="0"/>
              <a:t>disso, poderá manipular um componente através da ferramenta Testar (</a:t>
            </a:r>
            <a:r>
              <a:rPr lang="pt-BR" sz="2400" dirty="0" err="1"/>
              <a:t>Poke</a:t>
            </a:r>
            <a:r>
              <a:rPr lang="pt-BR" sz="2400" dirty="0"/>
              <a:t>) () ou da ferramenta Texto </a:t>
            </a:r>
            <a:r>
              <a:rPr lang="pt-BR" sz="2400" dirty="0" smtClean="0"/>
              <a:t>(), </a:t>
            </a:r>
            <a:r>
              <a:rPr lang="pt-BR" sz="2400" dirty="0"/>
              <a:t>que </a:t>
            </a:r>
            <a:r>
              <a:rPr lang="pt-BR" sz="2400" dirty="0" smtClean="0"/>
              <a:t>irão </a:t>
            </a:r>
            <a:r>
              <a:rPr lang="pt-BR" sz="2400" dirty="0"/>
              <a:t>mostrar </a:t>
            </a:r>
            <a:r>
              <a:rPr lang="pt-BR" sz="2400" dirty="0" smtClean="0"/>
              <a:t>diferentes atributos </a:t>
            </a:r>
            <a:r>
              <a:rPr lang="pt-BR" sz="2400" dirty="0"/>
              <a:t>do </a:t>
            </a:r>
            <a:r>
              <a:rPr lang="pt-BR" sz="2400" dirty="0" smtClean="0"/>
              <a:t>componente</a:t>
            </a:r>
            <a:endParaRPr lang="pt-BR" sz="2400" dirty="0"/>
          </a:p>
        </p:txBody>
      </p:sp>
      <p:pic>
        <p:nvPicPr>
          <p:cNvPr id="14338" name="Picture 2" descr="http://www.cburch.com/logisim/docs/2.7/en/img-guide/attrlib-pin-attrib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0742" y="1196752"/>
            <a:ext cx="4810125" cy="286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4754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Logisim</a:t>
            </a:r>
            <a:r>
              <a:rPr lang="pt-BR" dirty="0" smtClean="0"/>
              <a:t> – </a:t>
            </a:r>
            <a:r>
              <a:rPr lang="en-US" i="1" dirty="0" err="1" smtClean="0"/>
              <a:t>Tabela</a:t>
            </a:r>
            <a:r>
              <a:rPr lang="en-US" i="1" dirty="0" smtClean="0"/>
              <a:t> </a:t>
            </a:r>
            <a:r>
              <a:rPr lang="en-US" i="1" dirty="0"/>
              <a:t>de </a:t>
            </a:r>
            <a:r>
              <a:rPr lang="en-US" i="1" dirty="0" err="1" smtClean="0"/>
              <a:t>Atributos</a:t>
            </a:r>
            <a:endParaRPr lang="pt-BR" i="1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BAB0BAFC-E289-493C-BE53-848E06A71DA3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8" name="Espaço Reservado para Conteúdo 2"/>
          <p:cNvSpPr>
            <a:spLocks noGrp="1"/>
          </p:cNvSpPr>
          <p:nvPr>
            <p:ph idx="1"/>
          </p:nvPr>
        </p:nvSpPr>
        <p:spPr>
          <a:xfrm>
            <a:off x="185594" y="1415058"/>
            <a:ext cx="8634877" cy="4894262"/>
          </a:xfrm>
        </p:spPr>
        <p:txBody>
          <a:bodyPr/>
          <a:lstStyle/>
          <a:p>
            <a:r>
              <a:rPr lang="pt-BR" sz="2400" dirty="0"/>
              <a:t>Cada tipo de componente 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>tem </a:t>
            </a:r>
            <a:r>
              <a:rPr lang="pt-BR" sz="2400" dirty="0"/>
              <a:t>um conjunto diferente 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>de atributos</a:t>
            </a:r>
          </a:p>
          <a:p>
            <a:r>
              <a:rPr lang="pt-BR" sz="2400" dirty="0" smtClean="0"/>
              <a:t>Para </a:t>
            </a:r>
            <a:r>
              <a:rPr lang="pt-BR" sz="2400" dirty="0"/>
              <a:t>saber o </a:t>
            </a:r>
            <a:r>
              <a:rPr lang="pt-BR" sz="2400" dirty="0" smtClean="0"/>
              <a:t>que </a:t>
            </a:r>
            <a:br>
              <a:rPr lang="pt-BR" sz="2400" dirty="0" smtClean="0"/>
            </a:br>
            <a:r>
              <a:rPr lang="pt-BR" sz="2400" dirty="0" smtClean="0"/>
              <a:t>significam</a:t>
            </a:r>
            <a:r>
              <a:rPr lang="pt-BR" sz="2400" dirty="0"/>
              <a:t>, vá para a 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>documentação </a:t>
            </a:r>
            <a:r>
              <a:rPr lang="pt-BR" sz="2400" dirty="0"/>
              <a:t>pertinente 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>em:</a:t>
            </a:r>
          </a:p>
          <a:p>
            <a:r>
              <a:rPr lang="pt-BR" sz="2400" dirty="0" smtClean="0">
                <a:hlinkClick r:id="rId2"/>
              </a:rPr>
              <a:t>http</a:t>
            </a:r>
            <a:r>
              <a:rPr lang="pt-BR" sz="2400" dirty="0">
                <a:hlinkClick r:id="rId2"/>
              </a:rPr>
              <a:t>://</a:t>
            </a:r>
            <a:r>
              <a:rPr lang="pt-BR" sz="2400" dirty="0" smtClean="0">
                <a:hlinkClick r:id="rId2"/>
              </a:rPr>
              <a:t>www.cburch.com/logisim/docs/2.7/pt/html/libs/index.html</a:t>
            </a:r>
            <a:r>
              <a:rPr lang="pt-BR" sz="2400" dirty="0" smtClean="0"/>
              <a:t> </a:t>
            </a:r>
            <a:endParaRPr lang="pt-BR" sz="2400" dirty="0"/>
          </a:p>
        </p:txBody>
      </p:sp>
      <p:pic>
        <p:nvPicPr>
          <p:cNvPr id="14338" name="Picture 2" descr="http://www.cburch.com/logisim/docs/2.7/en/img-guide/attrlib-pin-attri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0742" y="1196752"/>
            <a:ext cx="4810125" cy="286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887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Logisim</a:t>
            </a:r>
            <a:r>
              <a:rPr lang="pt-BR" dirty="0" smtClean="0"/>
              <a:t> – </a:t>
            </a:r>
            <a:r>
              <a:rPr lang="en-US" i="1" dirty="0" err="1"/>
              <a:t>Atributos</a:t>
            </a:r>
            <a:r>
              <a:rPr lang="en-US" i="1" dirty="0"/>
              <a:t> de </a:t>
            </a:r>
            <a:r>
              <a:rPr lang="en-US" i="1" dirty="0" err="1" smtClean="0"/>
              <a:t>Ferramenta</a:t>
            </a:r>
            <a:endParaRPr lang="pt-BR" i="1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BAB0BAFC-E289-493C-BE53-848E06A71DA3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8" name="Espaço Reservado para Conteúdo 2"/>
          <p:cNvSpPr>
            <a:spLocks noGrp="1"/>
          </p:cNvSpPr>
          <p:nvPr>
            <p:ph idx="1"/>
          </p:nvPr>
        </p:nvSpPr>
        <p:spPr>
          <a:xfrm>
            <a:off x="185594" y="1415058"/>
            <a:ext cx="8634877" cy="4894262"/>
          </a:xfrm>
        </p:spPr>
        <p:txBody>
          <a:bodyPr/>
          <a:lstStyle/>
          <a:p>
            <a:r>
              <a:rPr lang="pt-BR" sz="2400" dirty="0"/>
              <a:t>Toda ferramenta para 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>a </a:t>
            </a:r>
            <a:r>
              <a:rPr lang="pt-BR" sz="2400" dirty="0"/>
              <a:t>adição de componentes 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>a </a:t>
            </a:r>
            <a:r>
              <a:rPr lang="pt-BR" sz="2400" dirty="0"/>
              <a:t>um circuito também 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>possui </a:t>
            </a:r>
            <a:r>
              <a:rPr lang="pt-BR" sz="2400" dirty="0"/>
              <a:t>um conjunto de 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>atributos</a:t>
            </a:r>
            <a:r>
              <a:rPr lang="pt-BR" sz="2400" dirty="0"/>
              <a:t>, que serão 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>transmitidos </a:t>
            </a:r>
            <a:r>
              <a:rPr lang="pt-BR" sz="2400" dirty="0"/>
              <a:t>aos 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>componentes </a:t>
            </a:r>
            <a:r>
              <a:rPr lang="pt-BR" sz="2400" dirty="0"/>
              <a:t>criados 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>pela ferramenta</a:t>
            </a:r>
          </a:p>
          <a:p>
            <a:r>
              <a:rPr lang="pt-BR" sz="2400" dirty="0" smtClean="0"/>
              <a:t>Quando </a:t>
            </a:r>
            <a:r>
              <a:rPr lang="pt-BR" sz="2400" dirty="0"/>
              <a:t>você selecionar uma ferramenta, o </a:t>
            </a:r>
            <a:r>
              <a:rPr lang="pt-BR" sz="2400" dirty="0" err="1"/>
              <a:t>Logisim</a:t>
            </a:r>
            <a:r>
              <a:rPr lang="pt-BR" sz="2400" dirty="0"/>
              <a:t> vai mudar a tabela de atributos para mostrar aqueles próprios </a:t>
            </a:r>
            <a:r>
              <a:rPr lang="pt-BR" sz="2400" dirty="0" smtClean="0"/>
              <a:t>dela</a:t>
            </a:r>
          </a:p>
          <a:p>
            <a:r>
              <a:rPr lang="pt-BR" sz="2400" dirty="0" smtClean="0"/>
              <a:t>A setas do teclado podem ser usadas para mudar a orientação dos componentes antes de colocá-los na tela</a:t>
            </a:r>
            <a:endParaRPr lang="pt-BR" sz="2400" dirty="0"/>
          </a:p>
        </p:txBody>
      </p:sp>
      <p:pic>
        <p:nvPicPr>
          <p:cNvPr id="15362" name="Picture 2" descr="http://www.cburch.com/logisim/docs/2.7/en/img-guide/attrlib-and-narrow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9192" y="1196752"/>
            <a:ext cx="4810125" cy="286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6067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Logisim</a:t>
            </a:r>
            <a:r>
              <a:rPr lang="pt-BR" dirty="0" smtClean="0"/>
              <a:t> – </a:t>
            </a:r>
            <a:r>
              <a:rPr lang="en-US" i="1" dirty="0" err="1" smtClean="0"/>
              <a:t>Subcircuitos</a:t>
            </a:r>
            <a:endParaRPr lang="pt-BR" i="1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BAB0BAFC-E289-493C-BE53-848E06A71DA3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8" name="Espaço Reservado para Conteúdo 2"/>
          <p:cNvSpPr>
            <a:spLocks noGrp="1"/>
          </p:cNvSpPr>
          <p:nvPr>
            <p:ph idx="1"/>
          </p:nvPr>
        </p:nvSpPr>
        <p:spPr>
          <a:xfrm>
            <a:off x="185594" y="1415058"/>
            <a:ext cx="8634877" cy="4894262"/>
          </a:xfrm>
        </p:spPr>
        <p:txBody>
          <a:bodyPr/>
          <a:lstStyle/>
          <a:p>
            <a:r>
              <a:rPr lang="pt-BR" sz="2400" dirty="0"/>
              <a:t>Como você poderá construir circuitos cada vez mais sofisticados, poderá querer também construir circuitos menores que possam ser usados várias vezes como um módulo embutido em circuitos </a:t>
            </a:r>
            <a:r>
              <a:rPr lang="pt-BR" sz="2400" dirty="0" smtClean="0"/>
              <a:t>maiores</a:t>
            </a:r>
          </a:p>
          <a:p>
            <a:r>
              <a:rPr lang="pt-BR" sz="2400" dirty="0" smtClean="0"/>
              <a:t>No </a:t>
            </a:r>
            <a:r>
              <a:rPr lang="pt-BR" sz="2400" dirty="0" err="1"/>
              <a:t>Logisim</a:t>
            </a:r>
            <a:r>
              <a:rPr lang="pt-BR" sz="2400" dirty="0"/>
              <a:t>, um circuito </a:t>
            </a:r>
            <a:r>
              <a:rPr lang="pt-BR" sz="2400" dirty="0" smtClean="0"/>
              <a:t>menor </a:t>
            </a:r>
            <a:r>
              <a:rPr lang="pt-BR" sz="2400" dirty="0"/>
              <a:t>que seja usado em outro </a:t>
            </a:r>
            <a:r>
              <a:rPr lang="pt-BR" sz="2400" dirty="0" smtClean="0"/>
              <a:t>maior é chamado </a:t>
            </a:r>
            <a:r>
              <a:rPr lang="pt-BR" sz="2400" dirty="0"/>
              <a:t>de </a:t>
            </a:r>
            <a:r>
              <a:rPr lang="pt-BR" sz="2400" b="1" dirty="0" err="1" smtClean="0"/>
              <a:t>subcircuito</a:t>
            </a:r>
            <a:endParaRPr lang="pt-BR" sz="2400" b="1" dirty="0" smtClean="0"/>
          </a:p>
          <a:p>
            <a:r>
              <a:rPr lang="pt-BR" sz="2400" dirty="0"/>
              <a:t>Cada projeto </a:t>
            </a:r>
            <a:r>
              <a:rPr lang="pt-BR" sz="2400" dirty="0" err="1"/>
              <a:t>Logisim</a:t>
            </a:r>
            <a:r>
              <a:rPr lang="pt-BR" sz="2400" dirty="0"/>
              <a:t> é realmente uma biblioteca de </a:t>
            </a:r>
            <a:r>
              <a:rPr lang="pt-BR" sz="2400" dirty="0" smtClean="0"/>
              <a:t>circuitos e </a:t>
            </a:r>
            <a:r>
              <a:rPr lang="pt-BR" sz="2400" dirty="0" err="1" smtClean="0"/>
              <a:t>subcircuitos</a:t>
            </a:r>
            <a:endParaRPr lang="pt-BR" sz="2400" dirty="0" smtClean="0"/>
          </a:p>
          <a:p>
            <a:r>
              <a:rPr lang="pt-BR" sz="2400" dirty="0" smtClean="0"/>
              <a:t>Em </a:t>
            </a:r>
            <a:r>
              <a:rPr lang="pt-BR" sz="2400" dirty="0"/>
              <a:t>sua forma mais simples, cada projeto terá um único circuito (chamado "Principal" por </a:t>
            </a:r>
            <a:r>
              <a:rPr lang="pt-BR" sz="2400" dirty="0" smtClean="0"/>
              <a:t>padrão)</a:t>
            </a:r>
          </a:p>
          <a:p>
            <a:r>
              <a:rPr lang="pt-BR" sz="2400" dirty="0" smtClean="0"/>
              <a:t>Mas </a:t>
            </a:r>
            <a:r>
              <a:rPr lang="pt-BR" sz="2400" dirty="0"/>
              <a:t>é fácil adicionar mais: basta selecionar Adicionar Circuito </a:t>
            </a:r>
            <a:r>
              <a:rPr lang="pt-BR" sz="2400" dirty="0" smtClean="0"/>
              <a:t>a </a:t>
            </a:r>
            <a:r>
              <a:rPr lang="pt-BR" sz="2400" dirty="0"/>
              <a:t>partir do menu </a:t>
            </a:r>
            <a:r>
              <a:rPr lang="pt-BR" sz="2400" dirty="0" smtClean="0"/>
              <a:t>Project, </a:t>
            </a:r>
            <a:r>
              <a:rPr lang="pt-BR" sz="2400" dirty="0"/>
              <a:t>e digitar qualquer </a:t>
            </a:r>
            <a:r>
              <a:rPr lang="pt-BR" sz="2400" dirty="0" smtClean="0"/>
              <a:t>nome</a:t>
            </a:r>
          </a:p>
          <a:p>
            <a:r>
              <a:rPr lang="pt-BR" sz="2400" dirty="0" smtClean="0"/>
              <a:t>Você </a:t>
            </a:r>
            <a:r>
              <a:rPr lang="pt-BR" sz="2400" dirty="0"/>
              <a:t>poderá </a:t>
            </a:r>
            <a:r>
              <a:rPr lang="pt-BR" sz="2400" dirty="0" smtClean="0"/>
              <a:t>reaproveitar</a:t>
            </a:r>
            <a:r>
              <a:rPr lang="pt-BR" sz="2400" dirty="0"/>
              <a:t>, então, o novo circuito que </a:t>
            </a:r>
            <a:r>
              <a:rPr lang="pt-BR" sz="2400" dirty="0" smtClean="0"/>
              <a:t>criar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975750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Logisim</a:t>
            </a:r>
            <a:r>
              <a:rPr lang="pt-BR" dirty="0" smtClean="0"/>
              <a:t> – </a:t>
            </a:r>
            <a:r>
              <a:rPr lang="en-US" i="1" dirty="0" err="1" smtClean="0"/>
              <a:t>Subcircuitos</a:t>
            </a:r>
            <a:endParaRPr lang="pt-BR" i="1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BAB0BAFC-E289-493C-BE53-848E06A71DA3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8" name="Espaço Reservado para Conteúdo 2"/>
          <p:cNvSpPr>
            <a:spLocks noGrp="1"/>
          </p:cNvSpPr>
          <p:nvPr>
            <p:ph idx="1"/>
          </p:nvPr>
        </p:nvSpPr>
        <p:spPr>
          <a:xfrm>
            <a:off x="185594" y="1415058"/>
            <a:ext cx="8634877" cy="4894262"/>
          </a:xfrm>
        </p:spPr>
        <p:txBody>
          <a:bodyPr/>
          <a:lstStyle/>
          <a:p>
            <a:r>
              <a:rPr lang="pt-BR" sz="2400" dirty="0"/>
              <a:t>Suponha que queiramos 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>construir </a:t>
            </a:r>
            <a:r>
              <a:rPr lang="pt-BR" sz="2400" dirty="0"/>
              <a:t>um multiplexador 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>2:1 </a:t>
            </a:r>
            <a:r>
              <a:rPr lang="pt-BR" sz="2400" dirty="0"/>
              <a:t>com o nome </a:t>
            </a:r>
            <a:r>
              <a:rPr lang="pt-BR" sz="2400" dirty="0" smtClean="0"/>
              <a:t>“MUX2x1”</a:t>
            </a:r>
          </a:p>
          <a:p>
            <a:r>
              <a:rPr lang="pt-BR" sz="2400" dirty="0" smtClean="0"/>
              <a:t>Após </a:t>
            </a:r>
            <a:r>
              <a:rPr lang="pt-BR" sz="2400" dirty="0"/>
              <a:t>adicionar o circuito, 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>a interface do </a:t>
            </a:r>
            <a:r>
              <a:rPr lang="pt-BR" sz="2400" dirty="0" err="1" smtClean="0"/>
              <a:t>Logisim</a:t>
            </a:r>
            <a:r>
              <a:rPr lang="pt-BR" sz="2400" dirty="0" smtClean="0"/>
              <a:t> </a:t>
            </a:r>
            <a:br>
              <a:rPr lang="pt-BR" sz="2400" dirty="0" smtClean="0"/>
            </a:br>
            <a:r>
              <a:rPr lang="pt-BR" sz="2400" dirty="0" smtClean="0"/>
              <a:t>ficará parecida com a </a:t>
            </a:r>
            <a:br>
              <a:rPr lang="pt-BR" sz="2400" dirty="0" smtClean="0"/>
            </a:br>
            <a:r>
              <a:rPr lang="pt-BR" sz="2400" dirty="0" smtClean="0"/>
              <a:t>imagem ao lado (note que</a:t>
            </a:r>
            <a:br>
              <a:rPr lang="pt-BR" sz="2400" dirty="0" smtClean="0"/>
            </a:br>
            <a:r>
              <a:rPr lang="pt-BR" sz="2400" dirty="0" smtClean="0"/>
              <a:t>alguns caracteres não podem </a:t>
            </a:r>
            <a:br>
              <a:rPr lang="pt-BR" sz="2400" dirty="0" smtClean="0"/>
            </a:br>
            <a:r>
              <a:rPr lang="pt-BR" sz="2400" dirty="0" smtClean="0"/>
              <a:t>ser usados no nome do circuito)</a:t>
            </a:r>
          </a:p>
          <a:p>
            <a:r>
              <a:rPr lang="pt-BR" sz="2400" dirty="0"/>
              <a:t>Se você clicar duas vezes no circuito </a:t>
            </a:r>
            <a:r>
              <a:rPr lang="pt-BR" sz="2400" dirty="0" smtClean="0"/>
              <a:t>MUX2x1 </a:t>
            </a:r>
            <a:r>
              <a:rPr lang="pt-BR" sz="2400" dirty="0"/>
              <a:t>no painel do explorador, </a:t>
            </a:r>
            <a:r>
              <a:rPr lang="pt-BR" sz="2400" dirty="0" smtClean="0"/>
              <a:t>a </a:t>
            </a:r>
            <a:r>
              <a:rPr lang="pt-BR" sz="2400" dirty="0"/>
              <a:t>janela mudará para a edição do circuito </a:t>
            </a:r>
            <a:r>
              <a:rPr lang="pt-BR" sz="2400" dirty="0" smtClean="0"/>
              <a:t>MUX2x1</a:t>
            </a:r>
            <a:endParaRPr lang="pt-BR" sz="2400" dirty="0"/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617" y="1235979"/>
            <a:ext cx="4873383" cy="280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9472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Logisim</a:t>
            </a:r>
            <a:r>
              <a:rPr lang="pt-BR" dirty="0" smtClean="0"/>
              <a:t> – </a:t>
            </a:r>
            <a:r>
              <a:rPr lang="en-US" i="1" dirty="0" err="1" smtClean="0"/>
              <a:t>Subcircuitos</a:t>
            </a:r>
            <a:endParaRPr lang="pt-BR" i="1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BAB0BAFC-E289-493C-BE53-848E06A71DA3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8" name="Espaço Reservado para Conteúdo 2"/>
          <p:cNvSpPr>
            <a:spLocks noGrp="1"/>
          </p:cNvSpPr>
          <p:nvPr>
            <p:ph idx="1"/>
          </p:nvPr>
        </p:nvSpPr>
        <p:spPr>
          <a:xfrm>
            <a:off x="185594" y="1415058"/>
            <a:ext cx="8634877" cy="4894262"/>
          </a:xfrm>
        </p:spPr>
        <p:txBody>
          <a:bodyPr/>
          <a:lstStyle/>
          <a:p>
            <a:r>
              <a:rPr lang="pt-BR" sz="2400" dirty="0" smtClean="0"/>
              <a:t>Após editar o </a:t>
            </a:r>
            <a:r>
              <a:rPr lang="pt-BR" sz="2400" dirty="0"/>
              <a:t>circuito, 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>a interface do </a:t>
            </a:r>
            <a:r>
              <a:rPr lang="pt-BR" sz="2400" dirty="0" err="1" smtClean="0"/>
              <a:t>Logisim</a:t>
            </a:r>
            <a:r>
              <a:rPr lang="pt-BR" sz="2400" dirty="0" smtClean="0"/>
              <a:t> </a:t>
            </a:r>
            <a:br>
              <a:rPr lang="pt-BR" sz="2400" dirty="0" smtClean="0"/>
            </a:br>
            <a:r>
              <a:rPr lang="pt-BR" sz="2400" dirty="0" smtClean="0"/>
              <a:t>ficará parecida com a </a:t>
            </a:r>
            <a:br>
              <a:rPr lang="pt-BR" sz="2400" dirty="0" smtClean="0"/>
            </a:br>
            <a:r>
              <a:rPr lang="pt-BR" sz="2400" dirty="0" smtClean="0"/>
              <a:t>imagem ao lado (note que</a:t>
            </a:r>
            <a:br>
              <a:rPr lang="pt-BR" sz="2400" dirty="0" smtClean="0"/>
            </a:br>
            <a:r>
              <a:rPr lang="pt-BR" sz="2400" dirty="0" smtClean="0"/>
              <a:t>alguns caracteres não </a:t>
            </a:r>
            <a:br>
              <a:rPr lang="pt-BR" sz="2400" dirty="0" smtClean="0"/>
            </a:br>
            <a:r>
              <a:rPr lang="pt-BR" sz="2400" dirty="0" smtClean="0"/>
              <a:t>podem ser usados)</a:t>
            </a:r>
          </a:p>
          <a:p>
            <a:r>
              <a:rPr lang="pt-BR" sz="2400" dirty="0" smtClean="0"/>
              <a:t>Suponha </a:t>
            </a:r>
            <a:r>
              <a:rPr lang="pt-BR" sz="2400" dirty="0"/>
              <a:t>que queiramos 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>construir </a:t>
            </a:r>
            <a:r>
              <a:rPr lang="pt-BR" sz="2400" dirty="0"/>
              <a:t>um multiplexador 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>4x1</a:t>
            </a:r>
            <a:r>
              <a:rPr lang="pt-BR" sz="2400" dirty="0"/>
              <a:t>, utilizando instâncias de nosso multiplexador </a:t>
            </a:r>
            <a:r>
              <a:rPr lang="pt-BR" sz="2400" dirty="0" smtClean="0"/>
              <a:t>2x1</a:t>
            </a:r>
          </a:p>
          <a:p>
            <a:r>
              <a:rPr lang="pt-BR" sz="2400" dirty="0" smtClean="0"/>
              <a:t>Para isso, criamos um circuito MUX4x1 e adicionamos nele três MUX2x2 clicando no circuito MUX2x1 e, em seguida, na tela</a:t>
            </a:r>
            <a:endParaRPr lang="pt-BR" sz="2400" dirty="0"/>
          </a:p>
          <a:p>
            <a:endParaRPr lang="pt-BR" sz="2400" dirty="0"/>
          </a:p>
        </p:txBody>
      </p:sp>
      <p:pic>
        <p:nvPicPr>
          <p:cNvPr id="1741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1427618"/>
            <a:ext cx="4752279" cy="277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2511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Logisim</a:t>
            </a:r>
            <a:r>
              <a:rPr lang="pt-BR" dirty="0" smtClean="0"/>
              <a:t> – </a:t>
            </a:r>
            <a:r>
              <a:rPr lang="en-US" i="1" dirty="0" err="1" smtClean="0"/>
              <a:t>Subcircuitos</a:t>
            </a:r>
            <a:endParaRPr lang="pt-BR" i="1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BAB0BAFC-E289-493C-BE53-848E06A71DA3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8" name="Espaço Reservado para Conteúdo 2"/>
          <p:cNvSpPr>
            <a:spLocks noGrp="1"/>
          </p:cNvSpPr>
          <p:nvPr>
            <p:ph idx="1"/>
          </p:nvPr>
        </p:nvSpPr>
        <p:spPr>
          <a:xfrm>
            <a:off x="185594" y="1415058"/>
            <a:ext cx="8634877" cy="4894262"/>
          </a:xfrm>
        </p:spPr>
        <p:txBody>
          <a:bodyPr/>
          <a:lstStyle/>
          <a:p>
            <a:r>
              <a:rPr lang="pt-BR" sz="2400" dirty="0" smtClean="0"/>
              <a:t>Após editar o MUX4x2, </a:t>
            </a:r>
            <a:br>
              <a:rPr lang="pt-BR" sz="2400" dirty="0" smtClean="0"/>
            </a:br>
            <a:r>
              <a:rPr lang="pt-BR" sz="2400" dirty="0" smtClean="0"/>
              <a:t>a interface do </a:t>
            </a:r>
            <a:r>
              <a:rPr lang="pt-BR" sz="2400" dirty="0" err="1" smtClean="0"/>
              <a:t>Logisim</a:t>
            </a:r>
            <a:r>
              <a:rPr lang="pt-BR" sz="2400" dirty="0" smtClean="0"/>
              <a:t> </a:t>
            </a:r>
            <a:br>
              <a:rPr lang="pt-BR" sz="2400" dirty="0" smtClean="0"/>
            </a:br>
            <a:r>
              <a:rPr lang="pt-BR" sz="2400" dirty="0" smtClean="0"/>
              <a:t>ficará parecida com a </a:t>
            </a:r>
            <a:br>
              <a:rPr lang="pt-BR" sz="2400" dirty="0" smtClean="0"/>
            </a:br>
            <a:r>
              <a:rPr lang="pt-BR" sz="2400" dirty="0" smtClean="0"/>
              <a:t>imagem ao lado (note </a:t>
            </a:r>
            <a:br>
              <a:rPr lang="pt-BR" sz="2400" dirty="0" smtClean="0"/>
            </a:br>
            <a:r>
              <a:rPr lang="pt-BR" sz="2400" dirty="0" smtClean="0"/>
              <a:t>que alguns caracteres </a:t>
            </a:r>
            <a:br>
              <a:rPr lang="pt-BR" sz="2400" dirty="0" smtClean="0"/>
            </a:br>
            <a:r>
              <a:rPr lang="pt-BR" sz="2400" dirty="0" smtClean="0"/>
              <a:t>não podem ser usados)</a:t>
            </a:r>
          </a:p>
          <a:p>
            <a:r>
              <a:rPr lang="pt-BR" sz="2400" dirty="0" smtClean="0"/>
              <a:t>Você pode editar </a:t>
            </a:r>
            <a:r>
              <a:rPr lang="pt-BR" sz="2400" dirty="0"/>
              <a:t>um 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>circuito </a:t>
            </a:r>
            <a:r>
              <a:rPr lang="pt-BR" sz="2400" dirty="0"/>
              <a:t>que estiver sendo usado como um </a:t>
            </a:r>
            <a:r>
              <a:rPr lang="pt-BR" sz="2400" dirty="0" err="1" smtClean="0"/>
              <a:t>subcircuito</a:t>
            </a:r>
            <a:endParaRPr lang="pt-BR" sz="2400" dirty="0" smtClean="0"/>
          </a:p>
          <a:p>
            <a:r>
              <a:rPr lang="pt-BR" sz="2400" dirty="0" smtClean="0"/>
              <a:t>Contudo, quaisquer </a:t>
            </a:r>
            <a:r>
              <a:rPr lang="pt-BR" sz="2400" dirty="0"/>
              <a:t>alterações nos pinos de um circuito (</a:t>
            </a:r>
            <a:r>
              <a:rPr lang="pt-BR" sz="2400" dirty="0" smtClean="0"/>
              <a:t>adição, exclusão </a:t>
            </a:r>
            <a:r>
              <a:rPr lang="pt-BR" sz="2400" dirty="0"/>
              <a:t>ou </a:t>
            </a:r>
            <a:r>
              <a:rPr lang="pt-BR" sz="2400" dirty="0" smtClean="0"/>
              <a:t>deslocamento) </a:t>
            </a:r>
            <a:r>
              <a:rPr lang="pt-BR" sz="2400" dirty="0"/>
              <a:t>irá reorganizá-los também naquele que o </a:t>
            </a:r>
            <a:r>
              <a:rPr lang="pt-BR" sz="2400" dirty="0" smtClean="0"/>
              <a:t>contiver</a:t>
            </a:r>
          </a:p>
          <a:p>
            <a:r>
              <a:rPr lang="pt-BR" sz="2400" dirty="0" smtClean="0"/>
              <a:t>Assim</a:t>
            </a:r>
            <a:r>
              <a:rPr lang="pt-BR" sz="2400" dirty="0"/>
              <a:t>, se você alterar os pinos em um circuito, você também terá necessidade de editar qualquer circuito que </a:t>
            </a:r>
            <a:r>
              <a:rPr lang="pt-BR" sz="2400" dirty="0" smtClean="0"/>
              <a:t>utilizá-lo </a:t>
            </a:r>
            <a:r>
              <a:rPr lang="pt-BR" sz="2400" dirty="0"/>
              <a:t>como um </a:t>
            </a:r>
            <a:r>
              <a:rPr lang="pt-BR" sz="2400" dirty="0" err="1" smtClean="0"/>
              <a:t>subcircuito</a:t>
            </a:r>
            <a:endParaRPr lang="pt-BR" sz="2400" dirty="0"/>
          </a:p>
        </p:txBody>
      </p:sp>
      <p:pic>
        <p:nvPicPr>
          <p:cNvPr id="1741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124744"/>
            <a:ext cx="5148064" cy="3041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318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Logisim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85594" y="1340768"/>
            <a:ext cx="8783637" cy="4894262"/>
          </a:xfrm>
        </p:spPr>
        <p:txBody>
          <a:bodyPr/>
          <a:lstStyle/>
          <a:p>
            <a:r>
              <a:rPr lang="pt-BR" dirty="0" err="1"/>
              <a:t>Logisim</a:t>
            </a:r>
            <a:r>
              <a:rPr lang="pt-BR" dirty="0"/>
              <a:t> permite projetar e simular circuitos </a:t>
            </a:r>
            <a:r>
              <a:rPr lang="pt-BR" dirty="0"/>
              <a:t>digitais: </a:t>
            </a:r>
            <a:r>
              <a:rPr lang="pt-BR" dirty="0">
                <a:hlinkClick r:id="rId2"/>
              </a:rPr>
              <a:t>https://</a:t>
            </a:r>
            <a:r>
              <a:rPr lang="pt-BR" dirty="0" smtClean="0">
                <a:hlinkClick r:id="rId2"/>
              </a:rPr>
              <a:t>github.com/reds-heig/logisim-evolution</a:t>
            </a:r>
            <a:r>
              <a:rPr lang="pt-BR" dirty="0" smtClean="0"/>
              <a:t> </a:t>
            </a:r>
            <a:endParaRPr lang="pt-BR" dirty="0" smtClean="0"/>
          </a:p>
          <a:p>
            <a:r>
              <a:rPr lang="pt-BR" dirty="0" smtClean="0"/>
              <a:t>Foi </a:t>
            </a:r>
            <a:r>
              <a:rPr lang="pt-BR" dirty="0"/>
              <a:t>planejado como 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ferramenta </a:t>
            </a:r>
            <a:br>
              <a:rPr lang="pt-BR" dirty="0" smtClean="0"/>
            </a:br>
            <a:r>
              <a:rPr lang="pt-BR" dirty="0" smtClean="0"/>
              <a:t>educacional </a:t>
            </a:r>
            <a:r>
              <a:rPr lang="pt-BR" dirty="0"/>
              <a:t>para 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ajudar </a:t>
            </a:r>
            <a:r>
              <a:rPr lang="pt-BR" dirty="0"/>
              <a:t>você a 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aprender </a:t>
            </a:r>
            <a:r>
              <a:rPr lang="pt-BR" dirty="0"/>
              <a:t>como os 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circuitos funcionam 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BAB0BAFC-E289-493C-BE53-848E06A71DA3}" type="slidenum">
              <a:rPr lang="en-GB" smtClean="0"/>
              <a:pPr/>
              <a:t>2</a:t>
            </a:fld>
            <a:endParaRPr lang="en-GB" dirty="0"/>
          </a:p>
        </p:txBody>
      </p:sp>
      <p:pic>
        <p:nvPicPr>
          <p:cNvPr id="1026" name="Picture 2" descr="http://www.cburch.com/logisim/pt/head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780928"/>
            <a:ext cx="3817998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587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Trabalho</a:t>
            </a:r>
            <a:r>
              <a:rPr lang="en-US" dirty="0" smtClean="0"/>
              <a:t> 01</a:t>
            </a:r>
            <a:endParaRPr lang="pt-BR" i="1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BAB0BAFC-E289-493C-BE53-848E06A71DA3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8" name="Espaço Reservado para Conteúdo 2"/>
          <p:cNvSpPr>
            <a:spLocks noGrp="1"/>
          </p:cNvSpPr>
          <p:nvPr>
            <p:ph idx="1"/>
          </p:nvPr>
        </p:nvSpPr>
        <p:spPr>
          <a:xfrm>
            <a:off x="110546" y="1196752"/>
            <a:ext cx="8634877" cy="4894262"/>
          </a:xfrm>
        </p:spPr>
        <p:txBody>
          <a:bodyPr/>
          <a:lstStyle/>
          <a:p>
            <a:r>
              <a:rPr lang="pt-BR" sz="2000" dirty="0" smtClean="0"/>
              <a:t>Implementar o circuito de busca de um processador MIPS usando o </a:t>
            </a:r>
            <a:r>
              <a:rPr lang="pt-BR" sz="2000" dirty="0" err="1" smtClean="0"/>
              <a:t>Logisim</a:t>
            </a:r>
            <a:r>
              <a:rPr lang="pt-BR" sz="2000" dirty="0"/>
              <a:t>: </a:t>
            </a:r>
            <a:r>
              <a:rPr lang="pt-BR" sz="2000" dirty="0">
                <a:hlinkClick r:id="rId2"/>
              </a:rPr>
              <a:t>https://</a:t>
            </a:r>
            <a:r>
              <a:rPr lang="pt-BR" sz="2000" dirty="0" smtClean="0">
                <a:hlinkClick r:id="rId2"/>
              </a:rPr>
              <a:t>github.com/reds-heig/logisim-evolution</a:t>
            </a:r>
            <a:endParaRPr lang="pt-BR" sz="2000" dirty="0" smtClean="0"/>
          </a:p>
          <a:p>
            <a:endParaRPr lang="pt-BR" sz="2000" dirty="0" smtClean="0"/>
          </a:p>
          <a:p>
            <a:endParaRPr lang="pt-BR" sz="2000" dirty="0"/>
          </a:p>
          <a:p>
            <a:endParaRPr lang="pt-BR" sz="2000" dirty="0" smtClean="0"/>
          </a:p>
          <a:p>
            <a:endParaRPr lang="pt-BR" sz="2000" dirty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/>
          </a:p>
          <a:p>
            <a:endParaRPr lang="pt-BR" sz="2000" dirty="0" smtClean="0"/>
          </a:p>
          <a:p>
            <a:r>
              <a:rPr lang="pt-BR" sz="2000" dirty="0" smtClean="0"/>
              <a:t>Os trabalhos podem ser feitos em grupos de até 3 alunos e devem ser enviados para sp1@lcad.inf.ufes.br</a:t>
            </a:r>
          </a:p>
          <a:p>
            <a:r>
              <a:rPr lang="pt-BR" sz="2000" dirty="0" smtClean="0"/>
              <a:t>O </a:t>
            </a:r>
            <a:r>
              <a:rPr lang="pt-BR" sz="2000" dirty="0" smtClean="0"/>
              <a:t>e-mail </a:t>
            </a:r>
            <a:r>
              <a:rPr lang="pt-BR" sz="2000" dirty="0" smtClean="0"/>
              <a:t>deve conter o nome completo dos alunos componentes do grupo</a:t>
            </a:r>
          </a:p>
          <a:p>
            <a:endParaRPr lang="pt-BR" sz="2400" dirty="0"/>
          </a:p>
        </p:txBody>
      </p:sp>
      <p:pic>
        <p:nvPicPr>
          <p:cNvPr id="20482" name="Picture 2" descr="fig5-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172531"/>
            <a:ext cx="4176464" cy="2975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6370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Logisim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85595" y="1340768"/>
            <a:ext cx="4314398" cy="4894262"/>
          </a:xfrm>
        </p:spPr>
        <p:txBody>
          <a:bodyPr/>
          <a:lstStyle/>
          <a:p>
            <a:r>
              <a:rPr lang="pt-BR" dirty="0"/>
              <a:t>Para praticar o uso </a:t>
            </a:r>
            <a:r>
              <a:rPr lang="pt-BR" dirty="0" err="1"/>
              <a:t>Logisim</a:t>
            </a:r>
            <a:r>
              <a:rPr lang="pt-BR" dirty="0"/>
              <a:t>, vamos construir um circuito </a:t>
            </a:r>
            <a:r>
              <a:rPr lang="pt-BR" dirty="0" smtClean="0"/>
              <a:t>XOR</a:t>
            </a:r>
          </a:p>
          <a:p>
            <a:r>
              <a:rPr lang="pt-BR" dirty="0"/>
              <a:t>Poderíamos projetar tal circuito em </a:t>
            </a:r>
            <a:r>
              <a:rPr lang="pt-BR" dirty="0" smtClean="0"/>
              <a:t>papel como ao lado</a:t>
            </a:r>
          </a:p>
          <a:p>
            <a:r>
              <a:rPr lang="pt-BR" dirty="0" smtClean="0"/>
              <a:t>Mas vamos desenhá-lo no </a:t>
            </a:r>
            <a:r>
              <a:rPr lang="pt-BR" dirty="0" err="1" smtClean="0"/>
              <a:t>Logisim</a:t>
            </a:r>
            <a:r>
              <a:rPr lang="pt-BR" dirty="0" smtClean="0"/>
              <a:t> e testá-lo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BAB0BAFC-E289-493C-BE53-848E06A71DA3}" type="slidenum">
              <a:rPr lang="en-GB" smtClean="0"/>
              <a:pPr/>
              <a:t>3</a:t>
            </a:fld>
            <a:endParaRPr lang="en-GB" dirty="0"/>
          </a:p>
        </p:txBody>
      </p:sp>
      <p:pic>
        <p:nvPicPr>
          <p:cNvPr id="2050" name="Picture 2" descr="http://www.cburch.com/logisim/docs/2.7/en/img-guide/tutorial-xor-tabl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484784"/>
            <a:ext cx="2432472" cy="1954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www.cburch.com/logisim/docs/2.7/en/img-guide/tutorial-xor-circ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0314" y="4149080"/>
            <a:ext cx="3867683" cy="1760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4131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Logisim</a:t>
            </a:r>
            <a:r>
              <a:rPr lang="pt-BR" dirty="0" smtClean="0"/>
              <a:t> - Partes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BAB0BAFC-E289-493C-BE53-848E06A71DA3}" type="slidenum">
              <a:rPr lang="en-GB" smtClean="0"/>
              <a:pPr/>
              <a:t>4</a:t>
            </a:fld>
            <a:endParaRPr lang="en-GB" dirty="0"/>
          </a:p>
        </p:txBody>
      </p:sp>
      <p:pic>
        <p:nvPicPr>
          <p:cNvPr id="3074" name="Picture 2" descr="http://www.cburch.com/logisim/docs/2.7/en/img-guide/tutorial-shot-blank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96752"/>
            <a:ext cx="4743450" cy="2876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www.cburch.com/logisim/docs/2.7/en/img-guide/tutorial-shot-labeled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9614" y="3068960"/>
            <a:ext cx="5699598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5004048" y="1268760"/>
            <a:ext cx="40324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dirty="0"/>
              <a:t>O </a:t>
            </a:r>
            <a:r>
              <a:rPr lang="pt-BR" dirty="0" err="1"/>
              <a:t>Logisim</a:t>
            </a:r>
            <a:r>
              <a:rPr lang="pt-BR" dirty="0"/>
              <a:t> é dividido em três partes, </a:t>
            </a:r>
            <a:r>
              <a:rPr lang="pt-BR" dirty="0" smtClean="0"/>
              <a:t>chamadas </a:t>
            </a:r>
            <a:r>
              <a:rPr lang="pt-BR" dirty="0"/>
              <a:t>de </a:t>
            </a:r>
            <a:r>
              <a:rPr lang="pt-BR" b="1" i="1" dirty="0"/>
              <a:t>painel do explorador</a:t>
            </a:r>
            <a:r>
              <a:rPr lang="pt-BR" dirty="0"/>
              <a:t>, </a:t>
            </a:r>
            <a:r>
              <a:rPr lang="pt-BR" b="1" i="1" dirty="0"/>
              <a:t>tabela de atributos</a:t>
            </a:r>
            <a:r>
              <a:rPr lang="pt-BR" dirty="0"/>
              <a:t>, e </a:t>
            </a:r>
            <a:r>
              <a:rPr lang="pt-BR" b="1" i="1" dirty="0"/>
              <a:t>área de desenho</a:t>
            </a:r>
            <a:r>
              <a:rPr lang="pt-BR" i="1" dirty="0"/>
              <a:t> (ou tela)</a:t>
            </a:r>
            <a:r>
              <a:rPr lang="pt-BR" dirty="0"/>
              <a:t>. Acima dessas estarão </a:t>
            </a:r>
            <a:r>
              <a:rPr lang="pt-BR" i="1" dirty="0"/>
              <a:t>a </a:t>
            </a:r>
            <a:r>
              <a:rPr lang="pt-BR" b="1" i="1" dirty="0"/>
              <a:t>barra de menu </a:t>
            </a:r>
            <a:r>
              <a:rPr lang="pt-BR" dirty="0"/>
              <a:t>e </a:t>
            </a:r>
            <a:r>
              <a:rPr lang="pt-BR" i="1" dirty="0"/>
              <a:t>a </a:t>
            </a:r>
            <a:r>
              <a:rPr lang="pt-BR" b="1" i="1" dirty="0"/>
              <a:t>barra de ferramentas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17906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Logisim</a:t>
            </a:r>
            <a:r>
              <a:rPr lang="pt-BR" dirty="0" smtClean="0"/>
              <a:t> – Adicionando Componentes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BAB0BAFC-E289-493C-BE53-848E06A71DA3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CaixaDeTexto 5"/>
          <p:cNvSpPr txBox="1"/>
          <p:nvPr/>
        </p:nvSpPr>
        <p:spPr>
          <a:xfrm>
            <a:off x="5004048" y="1268760"/>
            <a:ext cx="3888432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dirty="0" smtClean="0"/>
              <a:t>Vamos implementar o circuito ao lado no </a:t>
            </a:r>
            <a:r>
              <a:rPr lang="pt-BR" dirty="0" err="1" smtClean="0"/>
              <a:t>Logisim</a:t>
            </a:r>
            <a:endParaRPr lang="pt-BR" dirty="0" smtClean="0"/>
          </a:p>
          <a:p>
            <a:pPr algn="l"/>
            <a:r>
              <a:rPr lang="pt-BR" dirty="0"/>
              <a:t>Para isso, clique no componente  desejado na </a:t>
            </a:r>
            <a:r>
              <a:rPr lang="pt-BR" b="1" i="1" dirty="0" smtClean="0"/>
              <a:t>barra </a:t>
            </a:r>
            <a:r>
              <a:rPr lang="pt-BR" b="1" i="1" dirty="0"/>
              <a:t>de </a:t>
            </a:r>
            <a:r>
              <a:rPr lang="pt-BR" b="1" i="1" dirty="0" smtClean="0"/>
              <a:t>ferramentas </a:t>
            </a:r>
            <a:r>
              <a:rPr lang="pt-BR" dirty="0"/>
              <a:t>e, em seguida, na </a:t>
            </a:r>
            <a:r>
              <a:rPr lang="pt-BR" b="1" i="1" dirty="0" smtClean="0"/>
              <a:t>tela </a:t>
            </a:r>
            <a:r>
              <a:rPr lang="pt-BR" dirty="0"/>
              <a:t>para colocar os componentes</a:t>
            </a:r>
            <a:endParaRPr lang="en-US" dirty="0"/>
          </a:p>
        </p:txBody>
      </p:sp>
      <p:pic>
        <p:nvPicPr>
          <p:cNvPr id="4098" name="Picture 2" descr="http://www.cburch.com/logisim/docs/2.7/en/img-guide/tutorial-xor-cir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45835"/>
            <a:ext cx="3076575" cy="140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www.cburch.com/logisim/docs/2.7/en/img-guide/tutorial-shot-and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4814" y="3501008"/>
            <a:ext cx="4743450" cy="2876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4268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Logisim</a:t>
            </a:r>
            <a:r>
              <a:rPr lang="pt-BR" dirty="0" smtClean="0"/>
              <a:t> – Adicionando Entradas e Saídas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BAB0BAFC-E289-493C-BE53-848E06A71DA3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CaixaDeTexto 5"/>
          <p:cNvSpPr txBox="1"/>
          <p:nvPr/>
        </p:nvSpPr>
        <p:spPr>
          <a:xfrm>
            <a:off x="5004048" y="1268760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dirty="0" smtClean="0"/>
              <a:t>Adicione duas entradas e uma saída</a:t>
            </a:r>
            <a:endParaRPr lang="en-US" dirty="0"/>
          </a:p>
        </p:txBody>
      </p:sp>
      <p:pic>
        <p:nvPicPr>
          <p:cNvPr id="4098" name="Picture 2" descr="http://www.cburch.com/logisim/docs/2.7/en/img-guide/tutorial-xor-cir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45835"/>
            <a:ext cx="3076575" cy="140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http://www.cburch.com/logisim/docs/2.7/en/img-guide/tutorial-shot-comp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4814" y="3504777"/>
            <a:ext cx="4743450" cy="2876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8948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Logisim</a:t>
            </a:r>
            <a:r>
              <a:rPr lang="pt-BR" dirty="0" smtClean="0"/>
              <a:t> – Adicionando Conexões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BAB0BAFC-E289-493C-BE53-848E06A71DA3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CaixaDeTexto 5"/>
          <p:cNvSpPr txBox="1"/>
          <p:nvPr/>
        </p:nvSpPr>
        <p:spPr>
          <a:xfrm>
            <a:off x="5004048" y="1268760"/>
            <a:ext cx="3888432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dirty="0"/>
              <a:t>Depois de ter todos os componentes colocados na área de desenho (tela), você estará pronto para começar a adicionar as conexões. </a:t>
            </a:r>
          </a:p>
          <a:p>
            <a:pPr algn="l"/>
            <a:r>
              <a:rPr lang="pt-BR" dirty="0" smtClean="0"/>
              <a:t>Selecionar </a:t>
            </a:r>
            <a:r>
              <a:rPr lang="pt-BR" dirty="0"/>
              <a:t>a ferramenta Editar </a:t>
            </a:r>
            <a:r>
              <a:rPr lang="pt-BR" dirty="0" smtClean="0"/>
              <a:t>( ). </a:t>
            </a:r>
            <a:endParaRPr lang="pt-BR" dirty="0"/>
          </a:p>
        </p:txBody>
      </p:sp>
      <p:pic>
        <p:nvPicPr>
          <p:cNvPr id="4098" name="Picture 2" descr="http://www.cburch.com/logisim/docs/2.7/en/img-guide/tutorial-xor-cir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45835"/>
            <a:ext cx="3076575" cy="140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0" name="Picture 2" descr="http://www.cburch.com/logisim/docs/2.7/en/img-guide/tutorial-shot-wire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3504777"/>
            <a:ext cx="4743450" cy="2876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http://www.cburch.com/logisim/docs/2.7/en/icons/select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8032" y="2916560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2659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Logisim</a:t>
            </a:r>
            <a:r>
              <a:rPr lang="pt-BR" dirty="0" smtClean="0"/>
              <a:t> – Adicionando Conexões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BAB0BAFC-E289-493C-BE53-848E06A71DA3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CaixaDeTexto 5"/>
          <p:cNvSpPr txBox="1"/>
          <p:nvPr/>
        </p:nvSpPr>
        <p:spPr>
          <a:xfrm>
            <a:off x="3600400" y="1120676"/>
            <a:ext cx="550810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dirty="0"/>
              <a:t>Ao traçar as conexões, você poderá ver alguns fios azuis ou </a:t>
            </a:r>
            <a:r>
              <a:rPr lang="pt-BR" dirty="0" smtClean="0"/>
              <a:t>cinzas</a:t>
            </a:r>
          </a:p>
          <a:p>
            <a:pPr algn="l"/>
            <a:r>
              <a:rPr lang="pt-BR" dirty="0" smtClean="0"/>
              <a:t>O </a:t>
            </a:r>
            <a:r>
              <a:rPr lang="pt-BR" dirty="0"/>
              <a:t>azul no </a:t>
            </a:r>
            <a:r>
              <a:rPr lang="pt-BR" dirty="0" err="1"/>
              <a:t>Logisim</a:t>
            </a:r>
            <a:r>
              <a:rPr lang="pt-BR" dirty="0"/>
              <a:t> indicará que o valor naquele ponto é "desconhecido", </a:t>
            </a:r>
            <a:r>
              <a:rPr lang="pt-BR" dirty="0" smtClean="0"/>
              <a:t>vermelho também (tipicamente em saídas) e </a:t>
            </a:r>
            <a:r>
              <a:rPr lang="pt-BR" dirty="0"/>
              <a:t>cinza indica que o fio não </a:t>
            </a:r>
            <a:r>
              <a:rPr lang="pt-BR" dirty="0" smtClean="0"/>
              <a:t>está </a:t>
            </a:r>
            <a:r>
              <a:rPr lang="pt-BR" dirty="0"/>
              <a:t>conectado a </a:t>
            </a:r>
            <a:r>
              <a:rPr lang="pt-BR" dirty="0" smtClean="0"/>
              <a:t>nada</a:t>
            </a:r>
          </a:p>
          <a:p>
            <a:pPr algn="l"/>
            <a:r>
              <a:rPr lang="pt-BR" dirty="0"/>
              <a:t>Depois </a:t>
            </a:r>
            <a:r>
              <a:rPr lang="pt-BR" dirty="0" smtClean="0"/>
              <a:t>de todos </a:t>
            </a:r>
            <a:r>
              <a:rPr lang="pt-BR" dirty="0"/>
              <a:t>os fios conectados, todas as conexões </a:t>
            </a:r>
            <a:r>
              <a:rPr lang="pt-BR" dirty="0" smtClean="0"/>
              <a:t>deverão </a:t>
            </a:r>
            <a:r>
              <a:rPr lang="pt-BR" dirty="0"/>
              <a:t>estar em verde-claro ou escuro</a:t>
            </a:r>
          </a:p>
        </p:txBody>
      </p:sp>
      <p:pic>
        <p:nvPicPr>
          <p:cNvPr id="4098" name="Picture 2" descr="http://www.cburch.com/logisim/docs/2.7/en/img-guide/tutorial-xor-cir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45835"/>
            <a:ext cx="3076575" cy="140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4" name="Picture 2" descr="http://www.cburch.com/logisim/docs/2.7/en/img-guide/tutorial-shot-wire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6822" y="3792809"/>
            <a:ext cx="4743450" cy="2876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0503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Logisim</a:t>
            </a:r>
            <a:r>
              <a:rPr lang="pt-BR" dirty="0" smtClean="0"/>
              <a:t> – Adicionando Texto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BAB0BAFC-E289-493C-BE53-848E06A71DA3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CaixaDeTexto 5"/>
          <p:cNvSpPr txBox="1"/>
          <p:nvPr/>
        </p:nvSpPr>
        <p:spPr>
          <a:xfrm>
            <a:off x="4139952" y="1298084"/>
            <a:ext cx="496855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dirty="0"/>
              <a:t>Acrescentar texto ao circuito não será necessário para fazê-lo </a:t>
            </a:r>
            <a:r>
              <a:rPr lang="pt-BR" dirty="0" smtClean="0"/>
              <a:t>funcionar</a:t>
            </a:r>
          </a:p>
          <a:p>
            <a:pPr algn="l"/>
            <a:r>
              <a:rPr lang="pt-BR" dirty="0" smtClean="0"/>
              <a:t>Mas permitirá </a:t>
            </a:r>
            <a:r>
              <a:rPr lang="pt-BR" dirty="0"/>
              <a:t>comunicar os propósitos de diferentes partes do seu </a:t>
            </a:r>
            <a:r>
              <a:rPr lang="pt-BR" dirty="0" smtClean="0"/>
              <a:t>circuito</a:t>
            </a:r>
          </a:p>
          <a:p>
            <a:pPr algn="l"/>
            <a:r>
              <a:rPr lang="en-US" dirty="0" smtClean="0"/>
              <a:t>Para </a:t>
            </a:r>
            <a:r>
              <a:rPr lang="en-US" dirty="0" err="1" smtClean="0"/>
              <a:t>adicionar</a:t>
            </a:r>
            <a:r>
              <a:rPr lang="en-US" dirty="0" smtClean="0"/>
              <a:t> </a:t>
            </a:r>
            <a:r>
              <a:rPr lang="en-US" dirty="0" err="1" smtClean="0"/>
              <a:t>texto</a:t>
            </a:r>
            <a:r>
              <a:rPr lang="en-US" dirty="0" smtClean="0"/>
              <a:t>, </a:t>
            </a:r>
            <a:r>
              <a:rPr lang="en-US" dirty="0" err="1" smtClean="0"/>
              <a:t>selecione</a:t>
            </a:r>
            <a:r>
              <a:rPr lang="en-US" dirty="0" smtClean="0"/>
              <a:t> </a:t>
            </a:r>
            <a:r>
              <a:rPr lang="en-US" dirty="0"/>
              <a:t>a </a:t>
            </a:r>
            <a:r>
              <a:rPr lang="en-US" dirty="0" err="1"/>
              <a:t>ferramenta</a:t>
            </a:r>
            <a:r>
              <a:rPr lang="en-US" dirty="0"/>
              <a:t> de </a:t>
            </a:r>
            <a:r>
              <a:rPr lang="en-US" dirty="0" err="1"/>
              <a:t>texto</a:t>
            </a:r>
            <a:r>
              <a:rPr lang="en-US" dirty="0"/>
              <a:t> </a:t>
            </a:r>
            <a:r>
              <a:rPr lang="en-US" dirty="0" smtClean="0"/>
              <a:t>(  ).</a:t>
            </a:r>
            <a:endParaRPr lang="pt-BR" dirty="0"/>
          </a:p>
        </p:txBody>
      </p:sp>
      <p:pic>
        <p:nvPicPr>
          <p:cNvPr id="4098" name="Picture 2" descr="http://www.cburch.com/logisim/docs/2.7/en/img-guide/tutorial-xor-cir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45835"/>
            <a:ext cx="3076575" cy="140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8" name="Picture 2" descr="http://www.cburch.com/logisim/docs/2.7/en/img-guide/tutorial-shot-al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3501008"/>
            <a:ext cx="4743450" cy="2876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http://www.cburch.com/logisim/docs/2.7/en/icons/text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2531" y="3068960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0571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00B8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4572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00B8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4572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sign padrão">
  <a:themeElements>
    <a:clrScheme name="1_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Design padrã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00B8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4572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00B8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4572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sign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sign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sign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sign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sign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sign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8468</TotalTime>
  <Words>583</Words>
  <Application>Microsoft Office PowerPoint</Application>
  <PresentationFormat>Apresentação na tela (4:3)</PresentationFormat>
  <Paragraphs>107</Paragraphs>
  <Slides>20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slides</vt:lpstr>
      </vt:variant>
      <vt:variant>
        <vt:i4>20</vt:i4>
      </vt:variant>
    </vt:vector>
  </HeadingPairs>
  <TitlesOfParts>
    <vt:vector size="22" baseType="lpstr">
      <vt:lpstr>Design padrão</vt:lpstr>
      <vt:lpstr>1_Design padrão</vt:lpstr>
      <vt:lpstr>Introdução ao Logisim</vt:lpstr>
      <vt:lpstr>Logisim</vt:lpstr>
      <vt:lpstr>Logisim</vt:lpstr>
      <vt:lpstr>Logisim - Partes</vt:lpstr>
      <vt:lpstr>Logisim – Adicionando Componentes</vt:lpstr>
      <vt:lpstr>Logisim – Adicionando Entradas e Saídas</vt:lpstr>
      <vt:lpstr>Logisim – Adicionando Conexões</vt:lpstr>
      <vt:lpstr>Logisim – Adicionando Conexões</vt:lpstr>
      <vt:lpstr>Logisim – Adicionando Texto</vt:lpstr>
      <vt:lpstr>Logisim – Testando seu Circuito</vt:lpstr>
      <vt:lpstr>Logisim – Painel do Explorador e a Tabela de Atributos</vt:lpstr>
      <vt:lpstr>Logisim – Painel do Explorador </vt:lpstr>
      <vt:lpstr>Logisim – Tabela de Atributos</vt:lpstr>
      <vt:lpstr>Logisim – Tabela de Atributos</vt:lpstr>
      <vt:lpstr>Logisim – Atributos de Ferramenta</vt:lpstr>
      <vt:lpstr>Logisim – Subcircuitos</vt:lpstr>
      <vt:lpstr>Logisim – Subcircuitos</vt:lpstr>
      <vt:lpstr>Logisim – Subcircuitos</vt:lpstr>
      <vt:lpstr>Logisim – Subcircuitos</vt:lpstr>
      <vt:lpstr>Trabalho 01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eu</dc:creator>
  <cp:lastModifiedBy>Alberto F. De Souza</cp:lastModifiedBy>
  <cp:revision>205</cp:revision>
  <dcterms:modified xsi:type="dcterms:W3CDTF">2018-05-04T17:36:24Z</dcterms:modified>
</cp:coreProperties>
</file>