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67" r:id="rId2"/>
    <p:sldId id="568" r:id="rId3"/>
    <p:sldId id="571" r:id="rId4"/>
    <p:sldId id="572" r:id="rId5"/>
    <p:sldId id="574" r:id="rId6"/>
    <p:sldId id="569" r:id="rId7"/>
    <p:sldId id="570" r:id="rId8"/>
    <p:sldId id="575" r:id="rId9"/>
    <p:sldId id="579" r:id="rId10"/>
    <p:sldId id="576" r:id="rId11"/>
    <p:sldId id="581" r:id="rId12"/>
    <p:sldId id="580" r:id="rId13"/>
  </p:sldIdLst>
  <p:sldSz cx="9144000" cy="6858000" type="letter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76" d="100"/>
          <a:sy n="76" d="100"/>
        </p:scale>
        <p:origin x="-8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62425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fld id="{05ED31D8-9CF1-4EBD-8DFA-98336B611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735263" y="9147175"/>
            <a:ext cx="18446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16" tIns="46508" rIns="93016" bIns="46508">
            <a:spAutoFit/>
          </a:bodyPr>
          <a:lstStyle/>
          <a:p>
            <a:pPr algn="ctr" defTabSz="919163" eaLnBrk="0" hangingPunct="0">
              <a:lnSpc>
                <a:spcPct val="90000"/>
              </a:lnSpc>
              <a:defRPr/>
            </a:pPr>
            <a:r>
              <a:rPr lang="en-US" sz="1300">
                <a:cs typeface="+mn-cs"/>
              </a:rPr>
              <a:t>NOW Handout Page </a:t>
            </a:r>
            <a:fld id="{8F557BCD-9826-4C33-AB9C-3A01535B25FA}" type="slidenum">
              <a:rPr lang="en-US" sz="1300">
                <a:cs typeface="+mn-cs"/>
              </a:rPr>
              <a:pPr algn="ctr" defTabSz="919163" eaLnBrk="0" hangingPunct="0">
                <a:lnSpc>
                  <a:spcPct val="90000"/>
                </a:lnSpc>
                <a:defRPr/>
              </a:pPr>
              <a:t>‹#›</a:t>
            </a:fld>
            <a:endParaRPr lang="en-US" sz="130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62425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44F0DE3B-A435-48CA-A9B0-32A0CE075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254375" y="9148763"/>
            <a:ext cx="808038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16" tIns="46508" rIns="93016" bIns="46508">
            <a:spAutoFit/>
          </a:bodyPr>
          <a:lstStyle/>
          <a:p>
            <a:pPr algn="ctr" defTabSz="919163" eaLnBrk="0" hangingPunct="0">
              <a:lnSpc>
                <a:spcPct val="90000"/>
              </a:lnSpc>
              <a:defRPr/>
            </a:pPr>
            <a:r>
              <a:rPr lang="en-US" sz="1300">
                <a:cs typeface="+mn-cs"/>
              </a:rPr>
              <a:t>Page </a:t>
            </a:r>
            <a:fld id="{F9BDCC23-45C9-449B-ACD1-0CF01C986E8E}" type="slidenum">
              <a:rPr lang="en-US" sz="1300">
                <a:cs typeface="+mn-cs"/>
              </a:rPr>
              <a:pPr algn="ctr" defTabSz="919163" eaLnBrk="0" hangingPunct="0">
                <a:lnSpc>
                  <a:spcPct val="90000"/>
                </a:lnSpc>
                <a:defRPr/>
              </a:pPr>
              <a:t>‹#›</a:t>
            </a:fld>
            <a:endParaRPr lang="en-US" sz="1300">
              <a:cs typeface="+mn-cs"/>
            </a:endParaRPr>
          </a:p>
        </p:txBody>
      </p:sp>
      <p:sp>
        <p:nvSpPr>
          <p:cNvPr id="1229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7175" y="923925"/>
            <a:ext cx="4260850" cy="3195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1ECBB1-512C-4648-94C6-4A9CAB3162EC}" type="slidenum">
              <a:rPr lang="en-US" smtClean="0">
                <a:latin typeface="Times New Roman" pitchFamily="18" charset="0"/>
                <a:cs typeface="Arial" charset="0"/>
              </a:rPr>
              <a:pPr/>
              <a:t>1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73CD33-F7E3-4A4A-8A6E-127EAF87D852}" type="slidenum">
              <a:rPr lang="en-US" smtClean="0">
                <a:latin typeface="Times New Roman" pitchFamily="18" charset="0"/>
                <a:cs typeface="Arial" charset="0"/>
              </a:rPr>
              <a:pPr/>
              <a:t>10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CC196D-B38B-4E11-88B7-5AE1F5A2843F}" type="slidenum">
              <a:rPr lang="en-US" smtClean="0">
                <a:latin typeface="Times New Roman" pitchFamily="18" charset="0"/>
                <a:cs typeface="Arial" charset="0"/>
              </a:rPr>
              <a:pPr/>
              <a:t>12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B97EFE-6F12-4B9F-8D4D-56438238292D}" type="slidenum">
              <a:rPr lang="en-US" smtClean="0">
                <a:latin typeface="Times New Roman" pitchFamily="18" charset="0"/>
                <a:cs typeface="Arial" charset="0"/>
              </a:rPr>
              <a:pPr/>
              <a:t>2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20A7C2-4238-487B-8885-EB22CF60E0ED}" type="slidenum">
              <a:rPr lang="en-US" smtClean="0">
                <a:latin typeface="Times New Roman" pitchFamily="18" charset="0"/>
                <a:cs typeface="Arial" charset="0"/>
              </a:rPr>
              <a:pPr/>
              <a:t>3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21F510-94D0-414C-B069-984B19AF16B4}" type="slidenum">
              <a:rPr lang="en-US" smtClean="0">
                <a:latin typeface="Times New Roman" pitchFamily="18" charset="0"/>
                <a:cs typeface="Arial" charset="0"/>
              </a:rPr>
              <a:pPr/>
              <a:t>4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8D5CD5-735E-4A9B-9E40-99759B8C0F84}" type="slidenum">
              <a:rPr lang="en-US" smtClean="0">
                <a:latin typeface="Times New Roman" pitchFamily="18" charset="0"/>
                <a:cs typeface="Arial" charset="0"/>
              </a:rPr>
              <a:pPr/>
              <a:t>5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A2D9F9-42D6-4B06-97B9-0829F1033495}" type="slidenum">
              <a:rPr lang="en-US" smtClean="0">
                <a:latin typeface="Times New Roman" pitchFamily="18" charset="0"/>
                <a:cs typeface="Arial" charset="0"/>
              </a:rPr>
              <a:pPr/>
              <a:t>6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80888A-C076-45E8-88AF-F145342ACD78}" type="slidenum">
              <a:rPr lang="en-US" smtClean="0">
                <a:latin typeface="Times New Roman" pitchFamily="18" charset="0"/>
                <a:cs typeface="Arial" charset="0"/>
              </a:rPr>
              <a:pPr/>
              <a:t>7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D10398-5E7F-4092-A994-B8BE1CD84E2B}" type="slidenum">
              <a:rPr lang="en-US" smtClean="0">
                <a:latin typeface="Times New Roman" pitchFamily="18" charset="0"/>
                <a:cs typeface="Arial" charset="0"/>
              </a:rPr>
              <a:pPr/>
              <a:t>8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Picture from NEC article “A hardware overview of SX-6 and SX-7 supercomputer”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BDF144-218B-4C3C-BD8A-15EF7899C15F}" type="slidenum">
              <a:rPr lang="en-US" smtClean="0">
                <a:latin typeface="Times New Roman" pitchFamily="18" charset="0"/>
                <a:cs typeface="Arial" charset="0"/>
              </a:rPr>
              <a:pPr/>
              <a:t>9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1829B-3AB4-4AD3-B536-FE1B93DBC6F1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30200"/>
            <a:ext cx="19240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30200"/>
            <a:ext cx="56197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95206-6AB1-4154-A64F-27BDAFAA0B59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7228-28F9-4EE2-A597-273C4E7BD570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193800"/>
            <a:ext cx="376555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193800"/>
            <a:ext cx="376555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8B152-12D2-4EF4-9C09-0FF90114D239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131FF-9825-45D5-94A6-F5A256361FCE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134A5-AF4C-4588-A12A-37D47CE2C11B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23FE1-22BE-4673-9D87-AB0083A97177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E41CB-C3E9-413B-BEC3-E5E50A2B6158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97B57-8158-4632-BAC5-536207136D9B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090E3-BE76-4843-9B3C-C194196942B7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13500"/>
            <a:ext cx="1905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 b="1">
                <a:solidFill>
                  <a:schemeClr val="accent2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EFB19090-6D66-4840-A6CE-A9BF782B390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FBBA03"/>
              </a:solidFill>
            </a:endParaRP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30200"/>
            <a:ext cx="729297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1193800"/>
            <a:ext cx="7683500" cy="492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9" name="Picture 11" descr="front"/>
          <p:cNvPicPr>
            <a:picLocks noChangeAspect="1" noChangeArrowheads="1"/>
          </p:cNvPicPr>
          <p:nvPr/>
        </p:nvPicPr>
        <p:blipFill>
          <a:blip r:embed="rId12"/>
          <a:srcRect b="22223"/>
          <a:stretch>
            <a:fillRect/>
          </a:stretch>
        </p:blipFill>
        <p:spPr bwMode="auto">
          <a:xfrm>
            <a:off x="8404225" y="0"/>
            <a:ext cx="73977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458788" y="6519863"/>
            <a:ext cx="133667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April 1, </a:t>
            </a:r>
            <a:r>
              <a:rPr lang="en-US" dirty="0">
                <a:solidFill>
                  <a:srgbClr val="FF0000"/>
                </a:solidFill>
                <a:cs typeface="+mn-cs"/>
              </a:rPr>
              <a:t>2010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3640138" y="6519863"/>
            <a:ext cx="22701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CS152, Spring 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ＭＳ Ｐゴシック" charset="-128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04F86-7870-4E80-8059-90505DF60D7D}" type="slidenum">
              <a:rPr lang="en-US" smtClean="0">
                <a:latin typeface="Times New Roman" pitchFamily="18" charset="0"/>
                <a:cs typeface="Arial" charset="0"/>
              </a:rPr>
              <a:pPr/>
              <a:t>1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76200"/>
            <a:ext cx="7162800" cy="9144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Automatic Code Vectorization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0" y="685800"/>
            <a:ext cx="4391025" cy="8588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10000"/>
              </a:spcBef>
            </a:pPr>
            <a:r>
              <a:rPr lang="en-US" altLang="ko-KR" sz="2400" b="1">
                <a:latin typeface="Courier New" pitchFamily="49" charset="0"/>
                <a:ea typeface="굴림" pitchFamily="34" charset="-127"/>
              </a:rPr>
              <a:t>for (i=0; i &lt; N; i++)</a:t>
            </a:r>
          </a:p>
          <a:p>
            <a:pPr eaLnBrk="0" hangingPunct="0">
              <a:spcBef>
                <a:spcPct val="10000"/>
              </a:spcBef>
            </a:pPr>
            <a:r>
              <a:rPr lang="en-US" altLang="ko-KR" sz="2400" b="1">
                <a:latin typeface="Courier New" pitchFamily="49" charset="0"/>
                <a:ea typeface="굴림" pitchFamily="34" charset="-127"/>
              </a:rPr>
              <a:t>    C[i] = A[i] + B[i];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-61913" y="1462088"/>
            <a:ext cx="3138488" cy="5243512"/>
            <a:chOff x="-39" y="921"/>
            <a:chExt cx="1977" cy="3303"/>
          </a:xfrm>
        </p:grpSpPr>
        <p:grpSp>
          <p:nvGrpSpPr>
            <p:cNvPr id="14371" name="Group 5"/>
            <p:cNvGrpSpPr>
              <a:grpSpLocks/>
            </p:cNvGrpSpPr>
            <p:nvPr/>
          </p:nvGrpSpPr>
          <p:grpSpPr bwMode="auto">
            <a:xfrm>
              <a:off x="673" y="1258"/>
              <a:ext cx="1017" cy="1405"/>
              <a:chOff x="721" y="922"/>
              <a:chExt cx="1017" cy="1405"/>
            </a:xfrm>
          </p:grpSpPr>
          <p:sp>
            <p:nvSpPr>
              <p:cNvPr id="14385" name="AutoShape 6"/>
              <p:cNvSpPr>
                <a:spLocks noChangeArrowheads="1"/>
              </p:cNvSpPr>
              <p:nvPr/>
            </p:nvSpPr>
            <p:spPr bwMode="auto">
              <a:xfrm>
                <a:off x="721" y="922"/>
                <a:ext cx="441" cy="253"/>
              </a:xfrm>
              <a:prstGeom prst="roundRect">
                <a:avLst>
                  <a:gd name="adj" fmla="val 16667"/>
                </a:avLst>
              </a:prstGeom>
              <a:solidFill>
                <a:schemeClr val="hlink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load</a:t>
                </a:r>
              </a:p>
            </p:txBody>
          </p:sp>
          <p:sp>
            <p:nvSpPr>
              <p:cNvPr id="14386" name="AutoShape 7"/>
              <p:cNvSpPr>
                <a:spLocks noChangeArrowheads="1"/>
              </p:cNvSpPr>
              <p:nvPr/>
            </p:nvSpPr>
            <p:spPr bwMode="auto">
              <a:xfrm>
                <a:off x="1297" y="1210"/>
                <a:ext cx="441" cy="253"/>
              </a:xfrm>
              <a:prstGeom prst="roundRect">
                <a:avLst>
                  <a:gd name="adj" fmla="val 16667"/>
                </a:avLst>
              </a:prstGeom>
              <a:solidFill>
                <a:schemeClr val="hlink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load</a:t>
                </a:r>
              </a:p>
            </p:txBody>
          </p:sp>
          <p:sp>
            <p:nvSpPr>
              <p:cNvPr id="14387" name="AutoShape 8"/>
              <p:cNvSpPr>
                <a:spLocks noChangeArrowheads="1"/>
              </p:cNvSpPr>
              <p:nvPr/>
            </p:nvSpPr>
            <p:spPr bwMode="auto">
              <a:xfrm>
                <a:off x="957" y="1642"/>
                <a:ext cx="402" cy="253"/>
              </a:xfrm>
              <a:prstGeom prst="roundRect">
                <a:avLst>
                  <a:gd name="adj" fmla="val 16667"/>
                </a:avLst>
              </a:prstGeom>
              <a:solidFill>
                <a:schemeClr val="hlink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add</a:t>
                </a:r>
              </a:p>
            </p:txBody>
          </p:sp>
          <p:sp>
            <p:nvSpPr>
              <p:cNvPr id="14388" name="AutoShape 9"/>
              <p:cNvSpPr>
                <a:spLocks noChangeArrowheads="1"/>
              </p:cNvSpPr>
              <p:nvPr/>
            </p:nvSpPr>
            <p:spPr bwMode="auto">
              <a:xfrm>
                <a:off x="930" y="2074"/>
                <a:ext cx="504" cy="253"/>
              </a:xfrm>
              <a:prstGeom prst="roundRect">
                <a:avLst>
                  <a:gd name="adj" fmla="val 16667"/>
                </a:avLst>
              </a:prstGeom>
              <a:solidFill>
                <a:schemeClr val="hlink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store</a:t>
                </a:r>
              </a:p>
            </p:txBody>
          </p:sp>
          <p:sp>
            <p:nvSpPr>
              <p:cNvPr id="14389" name="Line 10"/>
              <p:cNvSpPr>
                <a:spLocks noChangeShapeType="1"/>
              </p:cNvSpPr>
              <p:nvPr/>
            </p:nvSpPr>
            <p:spPr bwMode="auto">
              <a:xfrm>
                <a:off x="948" y="1200"/>
                <a:ext cx="144" cy="4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4390" name="Line 11"/>
              <p:cNvSpPr>
                <a:spLocks noChangeShapeType="1"/>
              </p:cNvSpPr>
              <p:nvPr/>
            </p:nvSpPr>
            <p:spPr bwMode="auto">
              <a:xfrm flipH="1">
                <a:off x="1236" y="1488"/>
                <a:ext cx="192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4391" name="Line 12"/>
              <p:cNvSpPr>
                <a:spLocks noChangeShapeType="1"/>
              </p:cNvSpPr>
              <p:nvPr/>
            </p:nvSpPr>
            <p:spPr bwMode="auto">
              <a:xfrm>
                <a:off x="1188" y="1920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14372" name="Group 13"/>
            <p:cNvGrpSpPr>
              <a:grpSpLocks/>
            </p:cNvGrpSpPr>
            <p:nvPr/>
          </p:nvGrpSpPr>
          <p:grpSpPr bwMode="auto">
            <a:xfrm>
              <a:off x="685" y="2746"/>
              <a:ext cx="1017" cy="1405"/>
              <a:chOff x="733" y="2410"/>
              <a:chExt cx="1017" cy="1405"/>
            </a:xfrm>
          </p:grpSpPr>
          <p:sp>
            <p:nvSpPr>
              <p:cNvPr id="14378" name="AutoShape 14"/>
              <p:cNvSpPr>
                <a:spLocks noChangeArrowheads="1"/>
              </p:cNvSpPr>
              <p:nvPr/>
            </p:nvSpPr>
            <p:spPr bwMode="auto">
              <a:xfrm>
                <a:off x="733" y="2410"/>
                <a:ext cx="441" cy="253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load</a:t>
                </a:r>
              </a:p>
            </p:txBody>
          </p:sp>
          <p:sp>
            <p:nvSpPr>
              <p:cNvPr id="14379" name="AutoShape 15"/>
              <p:cNvSpPr>
                <a:spLocks noChangeArrowheads="1"/>
              </p:cNvSpPr>
              <p:nvPr/>
            </p:nvSpPr>
            <p:spPr bwMode="auto">
              <a:xfrm>
                <a:off x="1309" y="2698"/>
                <a:ext cx="441" cy="253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load</a:t>
                </a:r>
              </a:p>
            </p:txBody>
          </p:sp>
          <p:sp>
            <p:nvSpPr>
              <p:cNvPr id="14380" name="AutoShape 16"/>
              <p:cNvSpPr>
                <a:spLocks noChangeArrowheads="1"/>
              </p:cNvSpPr>
              <p:nvPr/>
            </p:nvSpPr>
            <p:spPr bwMode="auto">
              <a:xfrm>
                <a:off x="969" y="3130"/>
                <a:ext cx="402" cy="253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add</a:t>
                </a:r>
              </a:p>
            </p:txBody>
          </p:sp>
          <p:sp>
            <p:nvSpPr>
              <p:cNvPr id="14381" name="AutoShape 17"/>
              <p:cNvSpPr>
                <a:spLocks noChangeArrowheads="1"/>
              </p:cNvSpPr>
              <p:nvPr/>
            </p:nvSpPr>
            <p:spPr bwMode="auto">
              <a:xfrm>
                <a:off x="942" y="3562"/>
                <a:ext cx="504" cy="253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store</a:t>
                </a:r>
              </a:p>
            </p:txBody>
          </p:sp>
          <p:sp>
            <p:nvSpPr>
              <p:cNvPr id="14382" name="Line 18"/>
              <p:cNvSpPr>
                <a:spLocks noChangeShapeType="1"/>
              </p:cNvSpPr>
              <p:nvPr/>
            </p:nvSpPr>
            <p:spPr bwMode="auto">
              <a:xfrm>
                <a:off x="960" y="2688"/>
                <a:ext cx="144" cy="4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4383" name="Line 19"/>
              <p:cNvSpPr>
                <a:spLocks noChangeShapeType="1"/>
              </p:cNvSpPr>
              <p:nvPr/>
            </p:nvSpPr>
            <p:spPr bwMode="auto">
              <a:xfrm flipH="1">
                <a:off x="1248" y="2976"/>
                <a:ext cx="192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4384" name="Line 20"/>
              <p:cNvSpPr>
                <a:spLocks noChangeShapeType="1"/>
              </p:cNvSpPr>
              <p:nvPr/>
            </p:nvSpPr>
            <p:spPr bwMode="auto">
              <a:xfrm>
                <a:off x="1200" y="34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</p:grpSp>
        <p:sp>
          <p:nvSpPr>
            <p:cNvPr id="14373" name="AutoShape 21"/>
            <p:cNvSpPr>
              <a:spLocks noChangeArrowheads="1"/>
            </p:cNvSpPr>
            <p:nvPr/>
          </p:nvSpPr>
          <p:spPr bwMode="auto">
            <a:xfrm>
              <a:off x="528" y="1200"/>
              <a:ext cx="1248" cy="14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14374" name="AutoShape 22"/>
            <p:cNvSpPr>
              <a:spLocks noChangeArrowheads="1"/>
            </p:cNvSpPr>
            <p:nvPr/>
          </p:nvSpPr>
          <p:spPr bwMode="auto">
            <a:xfrm>
              <a:off x="480" y="2736"/>
              <a:ext cx="1296" cy="1488"/>
            </a:xfrm>
            <a:prstGeom prst="roundRect">
              <a:avLst>
                <a:gd name="adj" fmla="val 16667"/>
              </a:avLst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14375" name="Text Box 23"/>
            <p:cNvSpPr txBox="1">
              <a:spLocks noChangeArrowheads="1"/>
            </p:cNvSpPr>
            <p:nvPr/>
          </p:nvSpPr>
          <p:spPr bwMode="auto">
            <a:xfrm>
              <a:off x="-39" y="1593"/>
              <a:ext cx="575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Iter. 1</a:t>
              </a:r>
            </a:p>
          </p:txBody>
        </p:sp>
        <p:sp>
          <p:nvSpPr>
            <p:cNvPr id="14376" name="Text Box 24"/>
            <p:cNvSpPr txBox="1">
              <a:spLocks noChangeArrowheads="1"/>
            </p:cNvSpPr>
            <p:nvPr/>
          </p:nvSpPr>
          <p:spPr bwMode="auto">
            <a:xfrm>
              <a:off x="-39" y="3081"/>
              <a:ext cx="575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Iter. 2</a:t>
              </a:r>
            </a:p>
          </p:txBody>
        </p:sp>
        <p:sp>
          <p:nvSpPr>
            <p:cNvPr id="14377" name="Text Box 25"/>
            <p:cNvSpPr txBox="1">
              <a:spLocks noChangeArrowheads="1"/>
            </p:cNvSpPr>
            <p:nvPr/>
          </p:nvSpPr>
          <p:spPr bwMode="auto">
            <a:xfrm>
              <a:off x="146" y="921"/>
              <a:ext cx="1792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Scalar Sequential Code</a:t>
              </a:r>
            </a:p>
          </p:txBody>
        </p:sp>
      </p:grpSp>
      <p:sp>
        <p:nvSpPr>
          <p:cNvPr id="14341" name="Text Box 26"/>
          <p:cNvSpPr txBox="1">
            <a:spLocks noChangeArrowheads="1"/>
          </p:cNvSpPr>
          <p:nvPr/>
        </p:nvSpPr>
        <p:spPr bwMode="auto">
          <a:xfrm>
            <a:off x="2590800" y="5378450"/>
            <a:ext cx="6553200" cy="1006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2000">
                <a:latin typeface="Verdana" pitchFamily="34" charset="0"/>
                <a:ea typeface="굴림" pitchFamily="34" charset="-127"/>
              </a:rPr>
              <a:t>Vectorization is a massive compile-time reordering of operation sequencing</a:t>
            </a:r>
          </a:p>
          <a:p>
            <a:pPr algn="ctr" eaLnBrk="0" hangingPunct="0"/>
            <a:r>
              <a:rPr lang="en-US" altLang="ko-KR" sz="2000">
                <a:latin typeface="Verdana" pitchFamily="34" charset="0"/>
                <a:ea typeface="굴림" pitchFamily="34" charset="-127"/>
                <a:sym typeface="Symbol" pitchFamily="18" charset="2"/>
              </a:rPr>
              <a:t> </a:t>
            </a:r>
            <a:r>
              <a:rPr lang="en-US" altLang="ko-KR" sz="2000">
                <a:latin typeface="Verdana" pitchFamily="34" charset="0"/>
                <a:ea typeface="굴림" pitchFamily="34" charset="-127"/>
              </a:rPr>
              <a:t>requires extensive loop dependence analysis</a:t>
            </a:r>
          </a:p>
        </p:txBody>
      </p:sp>
      <p:grpSp>
        <p:nvGrpSpPr>
          <p:cNvPr id="14342" name="Group 27"/>
          <p:cNvGrpSpPr>
            <a:grpSpLocks/>
          </p:cNvGrpSpPr>
          <p:nvPr/>
        </p:nvGrpSpPr>
        <p:grpSpPr bwMode="auto">
          <a:xfrm>
            <a:off x="3089275" y="1385888"/>
            <a:ext cx="5988050" cy="3781425"/>
            <a:chOff x="1946" y="873"/>
            <a:chExt cx="3772" cy="2382"/>
          </a:xfrm>
        </p:grpSpPr>
        <p:sp>
          <p:nvSpPr>
            <p:cNvPr id="14343" name="AutoShape 28"/>
            <p:cNvSpPr>
              <a:spLocks noChangeArrowheads="1"/>
            </p:cNvSpPr>
            <p:nvPr/>
          </p:nvSpPr>
          <p:spPr bwMode="auto">
            <a:xfrm>
              <a:off x="2352" y="1536"/>
              <a:ext cx="3168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14344" name="AutoShape 29"/>
            <p:cNvSpPr>
              <a:spLocks noChangeArrowheads="1"/>
            </p:cNvSpPr>
            <p:nvPr/>
          </p:nvSpPr>
          <p:spPr bwMode="auto">
            <a:xfrm>
              <a:off x="2354" y="1158"/>
              <a:ext cx="3164" cy="322"/>
            </a:xfrm>
            <a:prstGeom prst="roundRect">
              <a:avLst>
                <a:gd name="adj" fmla="val 16667"/>
              </a:avLst>
            </a:prstGeom>
            <a:solidFill>
              <a:srgbClr val="CCFF33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ko-KR" altLang="en-US" sz="2400">
                <a:latin typeface="Verdana" pitchFamily="34" charset="0"/>
                <a:ea typeface="굴림" pitchFamily="34" charset="-127"/>
              </a:endParaRPr>
            </a:p>
          </p:txBody>
        </p:sp>
        <p:sp>
          <p:nvSpPr>
            <p:cNvPr id="14345" name="AutoShape 30"/>
            <p:cNvSpPr>
              <a:spLocks noChangeArrowheads="1"/>
            </p:cNvSpPr>
            <p:nvPr/>
          </p:nvSpPr>
          <p:spPr bwMode="auto">
            <a:xfrm>
              <a:off x="2352" y="1968"/>
              <a:ext cx="3168" cy="336"/>
            </a:xfrm>
            <a:prstGeom prst="roundRect">
              <a:avLst>
                <a:gd name="adj" fmla="val 16667"/>
              </a:avLst>
            </a:prstGeom>
            <a:solidFill>
              <a:srgbClr val="FF00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14346" name="AutoShape 31"/>
            <p:cNvSpPr>
              <a:spLocks noChangeArrowheads="1"/>
            </p:cNvSpPr>
            <p:nvPr/>
          </p:nvSpPr>
          <p:spPr bwMode="auto">
            <a:xfrm>
              <a:off x="2352" y="2400"/>
              <a:ext cx="3168" cy="288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14347" name="Text Box 32"/>
            <p:cNvSpPr txBox="1">
              <a:spLocks noChangeArrowheads="1"/>
            </p:cNvSpPr>
            <p:nvPr/>
          </p:nvSpPr>
          <p:spPr bwMode="auto">
            <a:xfrm>
              <a:off x="4590" y="3034"/>
              <a:ext cx="1128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400" i="1">
                  <a:latin typeface="Verdana" pitchFamily="34" charset="0"/>
                  <a:ea typeface="굴림" pitchFamily="34" charset="-127"/>
                </a:rPr>
                <a:t>Vector Instruction</a:t>
              </a:r>
            </a:p>
          </p:txBody>
        </p:sp>
        <p:sp>
          <p:nvSpPr>
            <p:cNvPr id="14348" name="AutoShape 33"/>
            <p:cNvSpPr>
              <a:spLocks noChangeArrowheads="1"/>
            </p:cNvSpPr>
            <p:nvPr/>
          </p:nvSpPr>
          <p:spPr bwMode="auto">
            <a:xfrm>
              <a:off x="2653" y="1210"/>
              <a:ext cx="441" cy="25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load</a:t>
              </a:r>
            </a:p>
          </p:txBody>
        </p:sp>
        <p:sp>
          <p:nvSpPr>
            <p:cNvPr id="14349" name="AutoShape 34"/>
            <p:cNvSpPr>
              <a:spLocks noChangeArrowheads="1"/>
            </p:cNvSpPr>
            <p:nvPr/>
          </p:nvSpPr>
          <p:spPr bwMode="auto">
            <a:xfrm>
              <a:off x="3229" y="1594"/>
              <a:ext cx="441" cy="25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load</a:t>
              </a:r>
            </a:p>
          </p:txBody>
        </p:sp>
        <p:sp>
          <p:nvSpPr>
            <p:cNvPr id="14350" name="AutoShape 35"/>
            <p:cNvSpPr>
              <a:spLocks noChangeArrowheads="1"/>
            </p:cNvSpPr>
            <p:nvPr/>
          </p:nvSpPr>
          <p:spPr bwMode="auto">
            <a:xfrm>
              <a:off x="2889" y="2026"/>
              <a:ext cx="402" cy="25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add</a:t>
              </a:r>
            </a:p>
          </p:txBody>
        </p:sp>
        <p:sp>
          <p:nvSpPr>
            <p:cNvPr id="14351" name="AutoShape 36"/>
            <p:cNvSpPr>
              <a:spLocks noChangeArrowheads="1"/>
            </p:cNvSpPr>
            <p:nvPr/>
          </p:nvSpPr>
          <p:spPr bwMode="auto">
            <a:xfrm>
              <a:off x="2862" y="2410"/>
              <a:ext cx="504" cy="25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store</a:t>
              </a:r>
            </a:p>
          </p:txBody>
        </p:sp>
        <p:sp>
          <p:nvSpPr>
            <p:cNvPr id="14352" name="Line 37"/>
            <p:cNvSpPr>
              <a:spLocks noChangeShapeType="1"/>
            </p:cNvSpPr>
            <p:nvPr/>
          </p:nvSpPr>
          <p:spPr bwMode="auto">
            <a:xfrm>
              <a:off x="2880" y="1488"/>
              <a:ext cx="144" cy="52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53" name="Line 38"/>
            <p:cNvSpPr>
              <a:spLocks noChangeShapeType="1"/>
            </p:cNvSpPr>
            <p:nvPr/>
          </p:nvSpPr>
          <p:spPr bwMode="auto">
            <a:xfrm flipH="1">
              <a:off x="3168" y="1872"/>
              <a:ext cx="144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54" name="Line 39"/>
            <p:cNvSpPr>
              <a:spLocks noChangeShapeType="1"/>
            </p:cNvSpPr>
            <p:nvPr/>
          </p:nvSpPr>
          <p:spPr bwMode="auto">
            <a:xfrm>
              <a:off x="3120" y="2304"/>
              <a:ext cx="0" cy="9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55" name="AutoShape 40"/>
            <p:cNvSpPr>
              <a:spLocks noChangeArrowheads="1"/>
            </p:cNvSpPr>
            <p:nvPr/>
          </p:nvSpPr>
          <p:spPr bwMode="auto">
            <a:xfrm>
              <a:off x="3853" y="1210"/>
              <a:ext cx="441" cy="25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load</a:t>
              </a:r>
            </a:p>
          </p:txBody>
        </p:sp>
        <p:sp>
          <p:nvSpPr>
            <p:cNvPr id="14356" name="AutoShape 41"/>
            <p:cNvSpPr>
              <a:spLocks noChangeArrowheads="1"/>
            </p:cNvSpPr>
            <p:nvPr/>
          </p:nvSpPr>
          <p:spPr bwMode="auto">
            <a:xfrm>
              <a:off x="4429" y="1594"/>
              <a:ext cx="441" cy="25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load</a:t>
              </a:r>
            </a:p>
          </p:txBody>
        </p:sp>
        <p:sp>
          <p:nvSpPr>
            <p:cNvPr id="14357" name="AutoShape 42"/>
            <p:cNvSpPr>
              <a:spLocks noChangeArrowheads="1"/>
            </p:cNvSpPr>
            <p:nvPr/>
          </p:nvSpPr>
          <p:spPr bwMode="auto">
            <a:xfrm>
              <a:off x="4089" y="2026"/>
              <a:ext cx="402" cy="25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add</a:t>
              </a:r>
            </a:p>
          </p:txBody>
        </p:sp>
        <p:sp>
          <p:nvSpPr>
            <p:cNvPr id="14358" name="AutoShape 43"/>
            <p:cNvSpPr>
              <a:spLocks noChangeArrowheads="1"/>
            </p:cNvSpPr>
            <p:nvPr/>
          </p:nvSpPr>
          <p:spPr bwMode="auto">
            <a:xfrm>
              <a:off x="4062" y="2410"/>
              <a:ext cx="504" cy="25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store</a:t>
              </a:r>
            </a:p>
          </p:txBody>
        </p:sp>
        <p:sp>
          <p:nvSpPr>
            <p:cNvPr id="14359" name="Line 44"/>
            <p:cNvSpPr>
              <a:spLocks noChangeShapeType="1"/>
            </p:cNvSpPr>
            <p:nvPr/>
          </p:nvSpPr>
          <p:spPr bwMode="auto">
            <a:xfrm>
              <a:off x="4032" y="1488"/>
              <a:ext cx="192" cy="52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60" name="Line 45"/>
            <p:cNvSpPr>
              <a:spLocks noChangeShapeType="1"/>
            </p:cNvSpPr>
            <p:nvPr/>
          </p:nvSpPr>
          <p:spPr bwMode="auto">
            <a:xfrm flipH="1">
              <a:off x="4368" y="1872"/>
              <a:ext cx="144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61" name="Line 46"/>
            <p:cNvSpPr>
              <a:spLocks noChangeShapeType="1"/>
            </p:cNvSpPr>
            <p:nvPr/>
          </p:nvSpPr>
          <p:spPr bwMode="auto">
            <a:xfrm>
              <a:off x="4320" y="2304"/>
              <a:ext cx="0" cy="9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62" name="AutoShape 47"/>
            <p:cNvSpPr>
              <a:spLocks noChangeArrowheads="1"/>
            </p:cNvSpPr>
            <p:nvPr/>
          </p:nvSpPr>
          <p:spPr bwMode="auto">
            <a:xfrm>
              <a:off x="2496" y="1152"/>
              <a:ext cx="1248" cy="1632"/>
            </a:xfrm>
            <a:prstGeom prst="roundRect">
              <a:avLst>
                <a:gd name="adj" fmla="val 16667"/>
              </a:avLst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14363" name="AutoShape 48"/>
            <p:cNvSpPr>
              <a:spLocks noChangeArrowheads="1"/>
            </p:cNvSpPr>
            <p:nvPr/>
          </p:nvSpPr>
          <p:spPr bwMode="auto">
            <a:xfrm>
              <a:off x="3744" y="1152"/>
              <a:ext cx="1248" cy="1632"/>
            </a:xfrm>
            <a:prstGeom prst="roundRect">
              <a:avLst>
                <a:gd name="adj" fmla="val 16667"/>
              </a:avLst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14364" name="Text Box 49"/>
            <p:cNvSpPr txBox="1">
              <a:spLocks noChangeArrowheads="1"/>
            </p:cNvSpPr>
            <p:nvPr/>
          </p:nvSpPr>
          <p:spPr bwMode="auto">
            <a:xfrm>
              <a:off x="2496" y="2851"/>
              <a:ext cx="432" cy="404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Iter. 1</a:t>
              </a:r>
            </a:p>
          </p:txBody>
        </p:sp>
        <p:sp>
          <p:nvSpPr>
            <p:cNvPr id="14365" name="Text Box 50"/>
            <p:cNvSpPr txBox="1">
              <a:spLocks noChangeArrowheads="1"/>
            </p:cNvSpPr>
            <p:nvPr/>
          </p:nvSpPr>
          <p:spPr bwMode="auto">
            <a:xfrm>
              <a:off x="3744" y="2851"/>
              <a:ext cx="432" cy="404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Iter. 2</a:t>
              </a:r>
            </a:p>
          </p:txBody>
        </p:sp>
        <p:sp>
          <p:nvSpPr>
            <p:cNvPr id="14366" name="Text Box 51"/>
            <p:cNvSpPr txBox="1">
              <a:spLocks noChangeArrowheads="1"/>
            </p:cNvSpPr>
            <p:nvPr/>
          </p:nvSpPr>
          <p:spPr bwMode="auto">
            <a:xfrm>
              <a:off x="4122" y="873"/>
              <a:ext cx="1285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Vectorized Code</a:t>
              </a:r>
            </a:p>
          </p:txBody>
        </p:sp>
        <p:sp>
          <p:nvSpPr>
            <p:cNvPr id="14367" name="Line 52"/>
            <p:cNvSpPr>
              <a:spLocks noChangeShapeType="1"/>
            </p:cNvSpPr>
            <p:nvPr/>
          </p:nvSpPr>
          <p:spPr bwMode="auto">
            <a:xfrm>
              <a:off x="5088" y="2688"/>
              <a:ext cx="96" cy="38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68" name="Line 53"/>
            <p:cNvSpPr>
              <a:spLocks noChangeShapeType="1"/>
            </p:cNvSpPr>
            <p:nvPr/>
          </p:nvSpPr>
          <p:spPr bwMode="auto">
            <a:xfrm>
              <a:off x="2160" y="153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14369" name="Text Box 54"/>
            <p:cNvSpPr txBox="1">
              <a:spLocks noChangeArrowheads="1"/>
            </p:cNvSpPr>
            <p:nvPr/>
          </p:nvSpPr>
          <p:spPr bwMode="auto">
            <a:xfrm rot="-5400000">
              <a:off x="1816" y="1835"/>
              <a:ext cx="51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 i="1">
                  <a:latin typeface="Verdana" pitchFamily="34" charset="0"/>
                  <a:ea typeface="굴림" pitchFamily="34" charset="-127"/>
                </a:rPr>
                <a:t>Time</a:t>
              </a:r>
            </a:p>
          </p:txBody>
        </p:sp>
        <p:sp>
          <p:nvSpPr>
            <p:cNvPr id="14370" name="Line 55"/>
            <p:cNvSpPr>
              <a:spLocks noChangeShapeType="1"/>
            </p:cNvSpPr>
            <p:nvPr/>
          </p:nvSpPr>
          <p:spPr bwMode="auto">
            <a:xfrm>
              <a:off x="5088" y="1776"/>
              <a:ext cx="33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71CA01D-CDA7-4AA8-B2B4-EA3BF692270F}" type="slidenum">
              <a:rPr lang="en-US" smtClean="0">
                <a:latin typeface="Times New Roman" pitchFamily="18" charset="0"/>
                <a:cs typeface="Arial" charset="0"/>
              </a:rPr>
              <a:pPr/>
              <a:t>10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0200"/>
            <a:ext cx="7292975" cy="395288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Multimedia Extensions versus Vectors</a:t>
            </a:r>
            <a:endParaRPr lang="en-US" altLang="ko-KR" sz="2800" i="1" smtClean="0">
              <a:ea typeface="굴림" pitchFamily="34" charset="-127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82000" cy="5094288"/>
          </a:xfrm>
        </p:spPr>
        <p:txBody>
          <a:bodyPr anchor="ctr">
            <a:spAutoFit/>
          </a:bodyPr>
          <a:lstStyle/>
          <a:p>
            <a:r>
              <a:rPr lang="en-US" altLang="ko-KR" sz="2800" smtClean="0">
                <a:ea typeface="굴림" pitchFamily="34" charset="-127"/>
              </a:rPr>
              <a:t>Limited instruction set: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no vector length control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no strided load/store or scatter/gather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unit-stride loads must be aligned to 64/128-bit boundary</a:t>
            </a:r>
          </a:p>
          <a:p>
            <a:r>
              <a:rPr lang="en-US" altLang="ko-KR" sz="2800" smtClean="0">
                <a:ea typeface="굴림" pitchFamily="34" charset="-127"/>
              </a:rPr>
              <a:t>Limited vector register length: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requires superscalar dispatch to keep multiply/add/load units busy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loop unrolling to hide latencies increases register pressure</a:t>
            </a:r>
          </a:p>
          <a:p>
            <a:r>
              <a:rPr lang="en-US" altLang="ko-KR" sz="2800" smtClean="0">
                <a:ea typeface="굴림" pitchFamily="34" charset="-127"/>
              </a:rPr>
              <a:t>Trend towards fuller vector support in microprocessors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Better support for misaligned memory accesses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Support of double-precision (64-bit floating-point)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New Intel AVX spec (announced April 2008), 256b vector registers (expandable up to 1024b)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Graphics Processing Units (GPUs)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772400" cy="5257800"/>
          </a:xfrm>
        </p:spPr>
        <p:txBody>
          <a:bodyPr/>
          <a:lstStyle/>
          <a:p>
            <a:r>
              <a:rPr lang="en-US" smtClean="0"/>
              <a:t>Original GPUs were dedicated fixed-function devices for generating 3D graphics</a:t>
            </a:r>
          </a:p>
          <a:p>
            <a:r>
              <a:rPr lang="en-US" smtClean="0"/>
              <a:t>More recently, GPUs have been made more programmable, so called “General-Purpose” GPUs or GP-GPUs.</a:t>
            </a:r>
          </a:p>
          <a:p>
            <a:r>
              <a:rPr lang="en-US" smtClean="0"/>
              <a:t>Base building block of modern GP-GPU is very similar to a vector machine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e.g., NVIDA G80 series core (NVIDA term is Streaming Multiprocessor, SM) has 8 “lanes” (NVIDA term is Streaming Processor, SP).  Vector length is 32 elements (NVIDIA calls this a “warp”).</a:t>
            </a:r>
          </a:p>
          <a:p>
            <a:r>
              <a:rPr lang="en-US" smtClean="0"/>
              <a:t>Currently machines are built with separate chips for CPU and GP-GPU, but future designs will merge onto one chip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Already happening for smartphones and tablet designs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222665C-6DC5-409C-80F7-41B111569243}" type="slidenum">
              <a:rPr lang="en-US" smtClean="0">
                <a:latin typeface="Times New Roman" pitchFamily="18" charset="0"/>
                <a:cs typeface="Arial" charset="0"/>
              </a:rPr>
              <a:pPr/>
              <a:t>11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D9FCE9D-412B-47F8-A7E4-5DE1F299C94B}" type="slidenum">
              <a:rPr lang="en-US" smtClean="0">
                <a:latin typeface="Times New Roman" pitchFamily="18" charset="0"/>
                <a:cs typeface="Arial" charset="0"/>
              </a:rPr>
              <a:pPr/>
              <a:t>12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Acknowledgements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These slides contain material developed and copyright by: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Arvind (MIT)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Krste Asanovic (MIT/UCB)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Joel Emer (Intel/MIT)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James Hoe (CMU)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John Kubiatowicz (UCB)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David Patterson (UCB)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mtClean="0"/>
              <a:t>MIT material derived from course 6.823</a:t>
            </a:r>
          </a:p>
          <a:p>
            <a:r>
              <a:rPr lang="en-US" smtClean="0"/>
              <a:t>UCB material derived from course CS252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73E8B0-6989-485D-9C06-AF2C63F100E4}" type="slidenum">
              <a:rPr lang="en-US" smtClean="0">
                <a:latin typeface="Times New Roman" pitchFamily="18" charset="0"/>
                <a:cs typeface="Arial" charset="0"/>
              </a:rPr>
              <a:pPr/>
              <a:t>2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162800" cy="6858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Stripmining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8915400" cy="733425"/>
          </a:xfrm>
        </p:spPr>
        <p:txBody>
          <a:bodyPr anchor="ctr">
            <a:spAutoFit/>
          </a:bodyPr>
          <a:lstStyle/>
          <a:p>
            <a:pPr>
              <a:buFontTx/>
              <a:buNone/>
            </a:pPr>
            <a:r>
              <a:rPr lang="en-US" altLang="ko-KR" sz="2000" smtClean="0">
                <a:ea typeface="굴림" pitchFamily="34" charset="-127"/>
              </a:rPr>
              <a:t>Problem: Vector registers have finite length</a:t>
            </a:r>
          </a:p>
          <a:p>
            <a:pPr>
              <a:buFontTx/>
              <a:buNone/>
            </a:pPr>
            <a:r>
              <a:rPr lang="en-US" altLang="ko-KR" sz="2000" smtClean="0">
                <a:ea typeface="굴림" pitchFamily="34" charset="-127"/>
              </a:rPr>
              <a:t>Solution: Break loops into pieces that fit in registers, </a:t>
            </a:r>
            <a:r>
              <a:rPr lang="en-US" altLang="ko-KR" sz="2000" i="1" smtClean="0">
                <a:ea typeface="굴림" pitchFamily="34" charset="-127"/>
              </a:rPr>
              <a:t>“Stripmining”</a:t>
            </a:r>
            <a:endParaRPr lang="en-US" altLang="ko-KR" sz="2000" smtClean="0">
              <a:ea typeface="굴림" pitchFamily="34" charset="-127"/>
            </a:endParaRPr>
          </a:p>
        </p:txBody>
      </p:sp>
      <p:pic>
        <p:nvPicPr>
          <p:cNvPr id="16388" name="Picture 8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797050"/>
            <a:ext cx="3613150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CA45760-99E7-4AA7-8FF0-6C7012506544}" type="slidenum">
              <a:rPr lang="en-US" smtClean="0">
                <a:latin typeface="Times New Roman" pitchFamily="18" charset="0"/>
                <a:cs typeface="Arial" charset="0"/>
              </a:rPr>
              <a:pPr/>
              <a:t>3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0" y="461963"/>
            <a:ext cx="7162800" cy="388937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Conditional Execution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000" y="1066800"/>
            <a:ext cx="8302625" cy="47021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2000">
                <a:ea typeface="굴림" pitchFamily="34" charset="-127"/>
              </a:rPr>
              <a:t>Problem: Want to vectorize loops with conditional code:</a:t>
            </a:r>
          </a:p>
          <a:p>
            <a:pPr marL="1543050" lvl="3" indent="-171450" eaLnBrk="0" hangingPunct="0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ko-KR" sz="2000" b="1">
                <a:latin typeface="Courier New" pitchFamily="49" charset="0"/>
                <a:ea typeface="굴림" pitchFamily="34" charset="-127"/>
              </a:rPr>
              <a:t>for (i=0; i&lt;N; i++)</a:t>
            </a:r>
          </a:p>
          <a:p>
            <a:pPr marL="1543050" lvl="3" indent="-171450" eaLnBrk="0" hangingPunct="0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ko-KR" sz="2000" b="1">
                <a:latin typeface="Courier New" pitchFamily="49" charset="0"/>
                <a:ea typeface="굴림" pitchFamily="34" charset="-127"/>
              </a:rPr>
              <a:t>    if (A[i]&gt;0) then</a:t>
            </a:r>
          </a:p>
          <a:p>
            <a:pPr marL="1543050" lvl="3" indent="-171450" eaLnBrk="0" hangingPunct="0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ko-KR" sz="2000" b="1">
                <a:latin typeface="Courier New" pitchFamily="49" charset="0"/>
                <a:ea typeface="굴림" pitchFamily="34" charset="-127"/>
              </a:rPr>
              <a:t>        A[i] = B[i];</a:t>
            </a:r>
          </a:p>
          <a:p>
            <a:pPr marL="1543050" lvl="3" indent="-171450" eaLnBrk="0" hangingPunct="0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ko-KR" sz="2000">
                <a:latin typeface="Courier New" pitchFamily="49" charset="0"/>
                <a:ea typeface="굴림" pitchFamily="34" charset="-127"/>
              </a:rPr>
              <a:t>    </a:t>
            </a:r>
            <a:endParaRPr lang="en-US" altLang="ko-KR" sz="2000">
              <a:ea typeface="굴림" pitchFamily="34" charset="-127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ko-KR" sz="2000">
                <a:ea typeface="굴림" pitchFamily="34" charset="-127"/>
              </a:rPr>
              <a:t>Solution: Add vector </a:t>
            </a:r>
            <a:r>
              <a:rPr lang="en-US" altLang="ko-KR" sz="2000" i="1">
                <a:ea typeface="굴림" pitchFamily="34" charset="-127"/>
              </a:rPr>
              <a:t>mask</a:t>
            </a:r>
            <a:r>
              <a:rPr lang="en-US" altLang="ko-KR" sz="2000">
                <a:ea typeface="굴림" pitchFamily="34" charset="-127"/>
              </a:rPr>
              <a:t> (or </a:t>
            </a:r>
            <a:r>
              <a:rPr lang="en-US" altLang="ko-KR" sz="2000" i="1">
                <a:ea typeface="굴림" pitchFamily="34" charset="-127"/>
              </a:rPr>
              <a:t>flag</a:t>
            </a:r>
            <a:r>
              <a:rPr lang="en-US" altLang="ko-KR" sz="2000">
                <a:ea typeface="굴림" pitchFamily="34" charset="-127"/>
              </a:rPr>
              <a:t>) registers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FontTx/>
              <a:buChar char="–"/>
            </a:pPr>
            <a:r>
              <a:rPr lang="en-US" altLang="ko-KR">
                <a:ea typeface="굴림" pitchFamily="34" charset="-127"/>
              </a:rPr>
              <a:t>vector version of predicate registers, 1 bit per element</a:t>
            </a:r>
          </a:p>
          <a:p>
            <a:pPr marL="285750" indent="-285750" eaLnBrk="0" hangingPunct="0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ko-KR" sz="2000">
                <a:ea typeface="굴림" pitchFamily="34" charset="-127"/>
              </a:rPr>
              <a:t>…and </a:t>
            </a:r>
            <a:r>
              <a:rPr lang="en-US" altLang="ko-KR" sz="2000" i="1">
                <a:ea typeface="굴림" pitchFamily="34" charset="-127"/>
              </a:rPr>
              <a:t>maskable</a:t>
            </a:r>
            <a:r>
              <a:rPr lang="en-US" altLang="ko-KR" sz="2000">
                <a:ea typeface="굴림" pitchFamily="34" charset="-127"/>
              </a:rPr>
              <a:t> vector instructions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FontTx/>
              <a:buChar char="–"/>
            </a:pPr>
            <a:r>
              <a:rPr lang="en-US" altLang="ko-KR">
                <a:ea typeface="굴림" pitchFamily="34" charset="-127"/>
              </a:rPr>
              <a:t>vector operation becomes NOP at elements where mask bit is clear</a:t>
            </a:r>
            <a:endParaRPr lang="en-US" altLang="ko-KR">
              <a:latin typeface="Courier New" pitchFamily="49" charset="0"/>
              <a:ea typeface="굴림" pitchFamily="34" charset="-127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2000">
                <a:ea typeface="굴림" pitchFamily="34" charset="-127"/>
              </a:rPr>
              <a:t>Code example:</a:t>
            </a:r>
            <a:endParaRPr lang="en-US" altLang="ko-KR" sz="2000">
              <a:latin typeface="Courier New" pitchFamily="49" charset="0"/>
              <a:ea typeface="굴림" pitchFamily="34" charset="-127"/>
            </a:endParaRPr>
          </a:p>
          <a:p>
            <a:pPr marL="685800" lvl="1" indent="-22860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1800" b="1">
                <a:latin typeface="Courier New" pitchFamily="49" charset="0"/>
                <a:ea typeface="굴림" pitchFamily="34" charset="-127"/>
              </a:rPr>
              <a:t>CVM             # Turn on all elements 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1800" b="1">
                <a:latin typeface="Courier New" pitchFamily="49" charset="0"/>
                <a:ea typeface="굴림" pitchFamily="34" charset="-127"/>
              </a:rPr>
              <a:t>LV vA, rA       # Load entire A vector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1800" b="1">
                <a:latin typeface="Courier New" pitchFamily="49" charset="0"/>
                <a:ea typeface="굴림" pitchFamily="34" charset="-127"/>
              </a:rPr>
              <a:t>SGTVS.D vA, F0  # Set bits in mask register where A&gt;0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1800" b="1">
                <a:latin typeface="Courier New" pitchFamily="49" charset="0"/>
                <a:ea typeface="굴림" pitchFamily="34" charset="-127"/>
              </a:rPr>
              <a:t>LV vA, rB	      # Load B vector into A under mask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1800" b="1">
                <a:latin typeface="Courier New" pitchFamily="49" charset="0"/>
                <a:ea typeface="굴림" pitchFamily="34" charset="-127"/>
              </a:rPr>
              <a:t>SV vA, rA	      # Store A back to memory under mask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F55703C-FB0F-4C73-9396-C2DA05157FD3}" type="slidenum">
              <a:rPr lang="en-US" smtClean="0">
                <a:latin typeface="Times New Roman" pitchFamily="18" charset="0"/>
                <a:cs typeface="Arial" charset="0"/>
              </a:rPr>
              <a:pPr/>
              <a:t>4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66788" y="481013"/>
            <a:ext cx="7162800" cy="544512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Masked Vector Instructions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4267200" y="1125538"/>
            <a:ext cx="4724400" cy="4071937"/>
            <a:chOff x="2688" y="709"/>
            <a:chExt cx="2976" cy="2565"/>
          </a:xfrm>
        </p:grpSpPr>
        <p:grpSp>
          <p:nvGrpSpPr>
            <p:cNvPr id="20527" name="Group 4"/>
            <p:cNvGrpSpPr>
              <a:grpSpLocks/>
            </p:cNvGrpSpPr>
            <p:nvPr/>
          </p:nvGrpSpPr>
          <p:grpSpPr bwMode="auto">
            <a:xfrm>
              <a:off x="3061" y="1402"/>
              <a:ext cx="2364" cy="1872"/>
              <a:chOff x="3061" y="1402"/>
              <a:chExt cx="2364" cy="1872"/>
            </a:xfrm>
          </p:grpSpPr>
          <p:sp>
            <p:nvSpPr>
              <p:cNvPr id="20529" name="Freeform 5"/>
              <p:cNvSpPr>
                <a:spLocks/>
              </p:cNvSpPr>
              <p:nvPr/>
            </p:nvSpPr>
            <p:spPr bwMode="auto">
              <a:xfrm>
                <a:off x="4224" y="2016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20530" name="Group 6"/>
              <p:cNvGrpSpPr>
                <a:grpSpLocks/>
              </p:cNvGrpSpPr>
              <p:nvPr/>
            </p:nvGrpSpPr>
            <p:grpSpPr bwMode="auto">
              <a:xfrm>
                <a:off x="4224" y="2592"/>
                <a:ext cx="626" cy="48"/>
                <a:chOff x="1536" y="2256"/>
                <a:chExt cx="626" cy="48"/>
              </a:xfrm>
            </p:grpSpPr>
            <p:sp>
              <p:nvSpPr>
                <p:cNvPr id="20560" name="Rectangle 7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20561" name="Freeform 8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48 h 96"/>
                    <a:gd name="T2" fmla="*/ 0 w 48"/>
                    <a:gd name="T3" fmla="*/ 24 h 96"/>
                    <a:gd name="T4" fmla="*/ 48 w 48"/>
                    <a:gd name="T5" fmla="*/ 0 h 96"/>
                    <a:gd name="T6" fmla="*/ 48 w 48"/>
                    <a:gd name="T7" fmla="*/ 48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20562" name="Line 9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20531" name="Group 10"/>
              <p:cNvGrpSpPr>
                <a:grpSpLocks/>
              </p:cNvGrpSpPr>
              <p:nvPr/>
            </p:nvGrpSpPr>
            <p:grpSpPr bwMode="auto">
              <a:xfrm>
                <a:off x="4224" y="2112"/>
                <a:ext cx="626" cy="48"/>
                <a:chOff x="1536" y="2256"/>
                <a:chExt cx="626" cy="48"/>
              </a:xfrm>
            </p:grpSpPr>
            <p:sp>
              <p:nvSpPr>
                <p:cNvPr id="20557" name="Rectangle 11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20558" name="Freeform 12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48 h 96"/>
                    <a:gd name="T2" fmla="*/ 0 w 48"/>
                    <a:gd name="T3" fmla="*/ 24 h 96"/>
                    <a:gd name="T4" fmla="*/ 48 w 48"/>
                    <a:gd name="T5" fmla="*/ 0 h 96"/>
                    <a:gd name="T6" fmla="*/ 48 w 48"/>
                    <a:gd name="T7" fmla="*/ 48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20559" name="Line 13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20532" name="Group 14"/>
              <p:cNvGrpSpPr>
                <a:grpSpLocks/>
              </p:cNvGrpSpPr>
              <p:nvPr/>
            </p:nvGrpSpPr>
            <p:grpSpPr bwMode="auto">
              <a:xfrm>
                <a:off x="4224" y="2352"/>
                <a:ext cx="626" cy="48"/>
                <a:chOff x="1536" y="2256"/>
                <a:chExt cx="626" cy="48"/>
              </a:xfrm>
            </p:grpSpPr>
            <p:sp>
              <p:nvSpPr>
                <p:cNvPr id="20554" name="Rectangle 15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20555" name="Freeform 16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48 h 96"/>
                    <a:gd name="T2" fmla="*/ 0 w 48"/>
                    <a:gd name="T3" fmla="*/ 24 h 96"/>
                    <a:gd name="T4" fmla="*/ 48 w 48"/>
                    <a:gd name="T5" fmla="*/ 0 h 96"/>
                    <a:gd name="T6" fmla="*/ 48 w 48"/>
                    <a:gd name="T7" fmla="*/ 48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20556" name="Line 17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20533" name="Text Box 18"/>
              <p:cNvSpPr txBox="1">
                <a:spLocks noChangeArrowheads="1"/>
              </p:cNvSpPr>
              <p:nvPr/>
            </p:nvSpPr>
            <p:spPr bwMode="auto">
              <a:xfrm>
                <a:off x="4319" y="2362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C[4]</a:t>
                </a:r>
              </a:p>
            </p:txBody>
          </p:sp>
          <p:sp>
            <p:nvSpPr>
              <p:cNvPr id="20534" name="Text Box 19"/>
              <p:cNvSpPr txBox="1">
                <a:spLocks noChangeArrowheads="1"/>
              </p:cNvSpPr>
              <p:nvPr/>
            </p:nvSpPr>
            <p:spPr bwMode="auto">
              <a:xfrm>
                <a:off x="4319" y="2122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C[5]</a:t>
                </a:r>
              </a:p>
            </p:txBody>
          </p:sp>
          <p:sp>
            <p:nvSpPr>
              <p:cNvPr id="20535" name="Text Box 20"/>
              <p:cNvSpPr txBox="1">
                <a:spLocks noChangeArrowheads="1"/>
              </p:cNvSpPr>
              <p:nvPr/>
            </p:nvSpPr>
            <p:spPr bwMode="auto">
              <a:xfrm>
                <a:off x="4524" y="2842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C[1]</a:t>
                </a:r>
              </a:p>
            </p:txBody>
          </p:sp>
          <p:sp>
            <p:nvSpPr>
              <p:cNvPr id="20536" name="Line 21"/>
              <p:cNvSpPr>
                <a:spLocks noChangeShapeType="1"/>
              </p:cNvSpPr>
              <p:nvPr/>
            </p:nvSpPr>
            <p:spPr bwMode="auto">
              <a:xfrm>
                <a:off x="4525" y="2688"/>
                <a:ext cx="0" cy="4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537" name="Line 22"/>
              <p:cNvSpPr>
                <a:spLocks noChangeShapeType="1"/>
              </p:cNvSpPr>
              <p:nvPr/>
            </p:nvSpPr>
            <p:spPr bwMode="auto">
              <a:xfrm>
                <a:off x="4704" y="1872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538" name="Line 23"/>
              <p:cNvSpPr>
                <a:spLocks noChangeShapeType="1"/>
              </p:cNvSpPr>
              <p:nvPr/>
            </p:nvSpPr>
            <p:spPr bwMode="auto">
              <a:xfrm>
                <a:off x="4320" y="1872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539" name="Text Box 24"/>
              <p:cNvSpPr txBox="1">
                <a:spLocks noChangeArrowheads="1"/>
              </p:cNvSpPr>
              <p:nvPr/>
            </p:nvSpPr>
            <p:spPr bwMode="auto">
              <a:xfrm>
                <a:off x="4452" y="3082"/>
                <a:ext cx="973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 i="1">
                    <a:latin typeface="Verdana" pitchFamily="34" charset="0"/>
                    <a:ea typeface="굴림" pitchFamily="34" charset="-127"/>
                  </a:rPr>
                  <a:t>Write data port</a:t>
                </a:r>
              </a:p>
            </p:txBody>
          </p:sp>
          <p:sp>
            <p:nvSpPr>
              <p:cNvPr id="20540" name="Text Box 25"/>
              <p:cNvSpPr txBox="1">
                <a:spLocks noChangeArrowheads="1"/>
              </p:cNvSpPr>
              <p:nvPr/>
            </p:nvSpPr>
            <p:spPr bwMode="auto">
              <a:xfrm>
                <a:off x="4079" y="1642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A[7]</a:t>
                </a:r>
              </a:p>
            </p:txBody>
          </p:sp>
          <p:sp>
            <p:nvSpPr>
              <p:cNvPr id="20541" name="Text Box 26"/>
              <p:cNvSpPr txBox="1">
                <a:spLocks noChangeArrowheads="1"/>
              </p:cNvSpPr>
              <p:nvPr/>
            </p:nvSpPr>
            <p:spPr bwMode="auto">
              <a:xfrm>
                <a:off x="4511" y="1642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B[7]</a:t>
                </a:r>
              </a:p>
            </p:txBody>
          </p:sp>
          <p:sp>
            <p:nvSpPr>
              <p:cNvPr id="20542" name="Text Box 27"/>
              <p:cNvSpPr txBox="1">
                <a:spLocks noChangeArrowheads="1"/>
              </p:cNvSpPr>
              <p:nvPr/>
            </p:nvSpPr>
            <p:spPr bwMode="auto">
              <a:xfrm>
                <a:off x="3061" y="2170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M[3]=0</a:t>
                </a:r>
              </a:p>
            </p:txBody>
          </p:sp>
          <p:sp>
            <p:nvSpPr>
              <p:cNvPr id="20543" name="Text Box 28"/>
              <p:cNvSpPr txBox="1">
                <a:spLocks noChangeArrowheads="1"/>
              </p:cNvSpPr>
              <p:nvPr/>
            </p:nvSpPr>
            <p:spPr bwMode="auto">
              <a:xfrm>
                <a:off x="3061" y="1978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M[4]=1</a:t>
                </a:r>
              </a:p>
            </p:txBody>
          </p:sp>
          <p:sp>
            <p:nvSpPr>
              <p:cNvPr id="20544" name="Text Box 29"/>
              <p:cNvSpPr txBox="1">
                <a:spLocks noChangeArrowheads="1"/>
              </p:cNvSpPr>
              <p:nvPr/>
            </p:nvSpPr>
            <p:spPr bwMode="auto">
              <a:xfrm>
                <a:off x="3061" y="1786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M[5]=1</a:t>
                </a:r>
              </a:p>
            </p:txBody>
          </p:sp>
          <p:sp>
            <p:nvSpPr>
              <p:cNvPr id="20545" name="Text Box 30"/>
              <p:cNvSpPr txBox="1">
                <a:spLocks noChangeArrowheads="1"/>
              </p:cNvSpPr>
              <p:nvPr/>
            </p:nvSpPr>
            <p:spPr bwMode="auto">
              <a:xfrm>
                <a:off x="3061" y="1594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M[6]=0</a:t>
                </a:r>
              </a:p>
            </p:txBody>
          </p:sp>
          <p:sp>
            <p:nvSpPr>
              <p:cNvPr id="20546" name="Text Box 31"/>
              <p:cNvSpPr txBox="1">
                <a:spLocks noChangeArrowheads="1"/>
              </p:cNvSpPr>
              <p:nvPr/>
            </p:nvSpPr>
            <p:spPr bwMode="auto">
              <a:xfrm>
                <a:off x="3061" y="2362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M[2]=0</a:t>
                </a:r>
              </a:p>
            </p:txBody>
          </p:sp>
          <p:sp>
            <p:nvSpPr>
              <p:cNvPr id="20547" name="Text Box 32"/>
              <p:cNvSpPr txBox="1">
                <a:spLocks noChangeArrowheads="1"/>
              </p:cNvSpPr>
              <p:nvPr/>
            </p:nvSpPr>
            <p:spPr bwMode="auto">
              <a:xfrm>
                <a:off x="3061" y="2554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M[1]=1</a:t>
                </a:r>
              </a:p>
            </p:txBody>
          </p:sp>
          <p:sp>
            <p:nvSpPr>
              <p:cNvPr id="20548" name="Text Box 33"/>
              <p:cNvSpPr txBox="1">
                <a:spLocks noChangeArrowheads="1"/>
              </p:cNvSpPr>
              <p:nvPr/>
            </p:nvSpPr>
            <p:spPr bwMode="auto">
              <a:xfrm>
                <a:off x="3061" y="2746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M[0]=0</a:t>
                </a:r>
              </a:p>
            </p:txBody>
          </p:sp>
          <p:sp>
            <p:nvSpPr>
              <p:cNvPr id="20549" name="Text Box 34"/>
              <p:cNvSpPr txBox="1">
                <a:spLocks noChangeArrowheads="1"/>
              </p:cNvSpPr>
              <p:nvPr/>
            </p:nvSpPr>
            <p:spPr bwMode="auto">
              <a:xfrm>
                <a:off x="3061" y="1402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M[7]=1</a:t>
                </a:r>
              </a:p>
            </p:txBody>
          </p:sp>
          <p:sp>
            <p:nvSpPr>
              <p:cNvPr id="20550" name="Line 35"/>
              <p:cNvSpPr>
                <a:spLocks noChangeShapeType="1"/>
              </p:cNvSpPr>
              <p:nvPr/>
            </p:nvSpPr>
            <p:spPr bwMode="auto">
              <a:xfrm>
                <a:off x="3600" y="2640"/>
                <a:ext cx="816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551" name="Line 36"/>
              <p:cNvSpPr>
                <a:spLocks noChangeShapeType="1"/>
              </p:cNvSpPr>
              <p:nvPr/>
            </p:nvSpPr>
            <p:spPr bwMode="auto">
              <a:xfrm>
                <a:off x="3552" y="2064"/>
                <a:ext cx="672" cy="4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552" name="Line 37"/>
              <p:cNvSpPr>
                <a:spLocks noChangeShapeType="1"/>
              </p:cNvSpPr>
              <p:nvPr/>
            </p:nvSpPr>
            <p:spPr bwMode="auto">
              <a:xfrm>
                <a:off x="3552" y="1872"/>
                <a:ext cx="576" cy="3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553" name="Line 38"/>
              <p:cNvSpPr>
                <a:spLocks noChangeShapeType="1"/>
              </p:cNvSpPr>
              <p:nvPr/>
            </p:nvSpPr>
            <p:spPr bwMode="auto">
              <a:xfrm>
                <a:off x="3600" y="1536"/>
                <a:ext cx="480" cy="1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sp>
          <p:nvSpPr>
            <p:cNvPr id="20528" name="Rectangle 39"/>
            <p:cNvSpPr>
              <a:spLocks noChangeArrowheads="1"/>
            </p:cNvSpPr>
            <p:nvPr/>
          </p:nvSpPr>
          <p:spPr bwMode="auto">
            <a:xfrm>
              <a:off x="2688" y="709"/>
              <a:ext cx="2976" cy="55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85750" indent="-285750" algn="ctr" eaLnBrk="0" hangingPunct="0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ko-KR" sz="2000">
                  <a:ea typeface="굴림" pitchFamily="34" charset="-127"/>
                </a:rPr>
                <a:t>Density-Time Implementation</a:t>
              </a:r>
            </a:p>
            <a:p>
              <a:pPr marL="685800" lvl="1" indent="-228600" eaLnBrk="0" hangingPunct="0">
                <a:lnSpc>
                  <a:spcPct val="90000"/>
                </a:lnSpc>
                <a:spcBef>
                  <a:spcPct val="30000"/>
                </a:spcBef>
                <a:buSzPct val="100000"/>
                <a:buFontTx/>
                <a:buChar char="–"/>
              </a:pPr>
              <a:r>
                <a:rPr lang="en-US" altLang="ko-KR">
                  <a:ea typeface="굴림" pitchFamily="34" charset="-127"/>
                </a:rPr>
                <a:t>scan mask vector and only execute elements with non-zero masks</a:t>
              </a:r>
            </a:p>
          </p:txBody>
        </p:sp>
      </p:grpSp>
      <p:grpSp>
        <p:nvGrpSpPr>
          <p:cNvPr id="20484" name="Group 40"/>
          <p:cNvGrpSpPr>
            <a:grpSpLocks/>
          </p:cNvGrpSpPr>
          <p:nvPr/>
        </p:nvGrpSpPr>
        <p:grpSpPr bwMode="auto">
          <a:xfrm>
            <a:off x="-381000" y="1125538"/>
            <a:ext cx="4953000" cy="4910137"/>
            <a:chOff x="-240" y="709"/>
            <a:chExt cx="3120" cy="3093"/>
          </a:xfrm>
        </p:grpSpPr>
        <p:grpSp>
          <p:nvGrpSpPr>
            <p:cNvPr id="20485" name="Group 41"/>
            <p:cNvGrpSpPr>
              <a:grpSpLocks/>
            </p:cNvGrpSpPr>
            <p:nvPr/>
          </p:nvGrpSpPr>
          <p:grpSpPr bwMode="auto">
            <a:xfrm>
              <a:off x="365" y="1402"/>
              <a:ext cx="1879" cy="2400"/>
              <a:chOff x="365" y="1402"/>
              <a:chExt cx="1879" cy="2400"/>
            </a:xfrm>
          </p:grpSpPr>
          <p:sp>
            <p:nvSpPr>
              <p:cNvPr id="20487" name="Freeform 42"/>
              <p:cNvSpPr>
                <a:spLocks/>
              </p:cNvSpPr>
              <p:nvPr/>
            </p:nvSpPr>
            <p:spPr bwMode="auto">
              <a:xfrm>
                <a:off x="1043" y="2544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20488" name="Group 43"/>
              <p:cNvGrpSpPr>
                <a:grpSpLocks/>
              </p:cNvGrpSpPr>
              <p:nvPr/>
            </p:nvGrpSpPr>
            <p:grpSpPr bwMode="auto">
              <a:xfrm>
                <a:off x="1043" y="3120"/>
                <a:ext cx="626" cy="48"/>
                <a:chOff x="1536" y="2256"/>
                <a:chExt cx="626" cy="48"/>
              </a:xfrm>
            </p:grpSpPr>
            <p:sp>
              <p:nvSpPr>
                <p:cNvPr id="20524" name="Rectangle 44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20525" name="Freeform 45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48 h 96"/>
                    <a:gd name="T2" fmla="*/ 0 w 48"/>
                    <a:gd name="T3" fmla="*/ 24 h 96"/>
                    <a:gd name="T4" fmla="*/ 48 w 48"/>
                    <a:gd name="T5" fmla="*/ 0 h 96"/>
                    <a:gd name="T6" fmla="*/ 48 w 48"/>
                    <a:gd name="T7" fmla="*/ 48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20526" name="Line 46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20489" name="Group 47"/>
              <p:cNvGrpSpPr>
                <a:grpSpLocks/>
              </p:cNvGrpSpPr>
              <p:nvPr/>
            </p:nvGrpSpPr>
            <p:grpSpPr bwMode="auto">
              <a:xfrm>
                <a:off x="1043" y="2640"/>
                <a:ext cx="626" cy="48"/>
                <a:chOff x="1536" y="2256"/>
                <a:chExt cx="626" cy="48"/>
              </a:xfrm>
            </p:grpSpPr>
            <p:sp>
              <p:nvSpPr>
                <p:cNvPr id="20521" name="Rectangle 48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20522" name="Freeform 49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48 h 96"/>
                    <a:gd name="T2" fmla="*/ 0 w 48"/>
                    <a:gd name="T3" fmla="*/ 24 h 96"/>
                    <a:gd name="T4" fmla="*/ 48 w 48"/>
                    <a:gd name="T5" fmla="*/ 0 h 96"/>
                    <a:gd name="T6" fmla="*/ 48 w 48"/>
                    <a:gd name="T7" fmla="*/ 48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20523" name="Line 50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20490" name="Group 51"/>
              <p:cNvGrpSpPr>
                <a:grpSpLocks/>
              </p:cNvGrpSpPr>
              <p:nvPr/>
            </p:nvGrpSpPr>
            <p:grpSpPr bwMode="auto">
              <a:xfrm>
                <a:off x="1043" y="2880"/>
                <a:ext cx="626" cy="48"/>
                <a:chOff x="1536" y="2256"/>
                <a:chExt cx="626" cy="48"/>
              </a:xfrm>
            </p:grpSpPr>
            <p:sp>
              <p:nvSpPr>
                <p:cNvPr id="20518" name="Rectangle 52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20519" name="Freeform 53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48 h 96"/>
                    <a:gd name="T2" fmla="*/ 0 w 48"/>
                    <a:gd name="T3" fmla="*/ 24 h 96"/>
                    <a:gd name="T4" fmla="*/ 48 w 48"/>
                    <a:gd name="T5" fmla="*/ 0 h 96"/>
                    <a:gd name="T6" fmla="*/ 48 w 48"/>
                    <a:gd name="T7" fmla="*/ 48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20520" name="Line 54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20491" name="Text Box 55"/>
              <p:cNvSpPr txBox="1">
                <a:spLocks noChangeArrowheads="1"/>
              </p:cNvSpPr>
              <p:nvPr/>
            </p:nvSpPr>
            <p:spPr bwMode="auto">
              <a:xfrm>
                <a:off x="1138" y="2890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C[1]</a:t>
                </a:r>
              </a:p>
            </p:txBody>
          </p:sp>
          <p:sp>
            <p:nvSpPr>
              <p:cNvPr id="20492" name="Text Box 56"/>
              <p:cNvSpPr txBox="1">
                <a:spLocks noChangeArrowheads="1"/>
              </p:cNvSpPr>
              <p:nvPr/>
            </p:nvSpPr>
            <p:spPr bwMode="auto">
              <a:xfrm>
                <a:off x="1138" y="2650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C[2]</a:t>
                </a:r>
              </a:p>
            </p:txBody>
          </p:sp>
          <p:sp>
            <p:nvSpPr>
              <p:cNvPr id="20493" name="Text Box 57"/>
              <p:cNvSpPr txBox="1">
                <a:spLocks noChangeArrowheads="1"/>
              </p:cNvSpPr>
              <p:nvPr/>
            </p:nvSpPr>
            <p:spPr bwMode="auto">
              <a:xfrm>
                <a:off x="1343" y="3370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C[0]</a:t>
                </a:r>
              </a:p>
            </p:txBody>
          </p:sp>
          <p:sp>
            <p:nvSpPr>
              <p:cNvPr id="20494" name="Line 58"/>
              <p:cNvSpPr>
                <a:spLocks noChangeShapeType="1"/>
              </p:cNvSpPr>
              <p:nvPr/>
            </p:nvSpPr>
            <p:spPr bwMode="auto">
              <a:xfrm>
                <a:off x="1344" y="3216"/>
                <a:ext cx="0" cy="4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495" name="Line 59"/>
              <p:cNvSpPr>
                <a:spLocks noChangeShapeType="1"/>
              </p:cNvSpPr>
              <p:nvPr/>
            </p:nvSpPr>
            <p:spPr bwMode="auto">
              <a:xfrm>
                <a:off x="1523" y="2400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496" name="Line 60"/>
              <p:cNvSpPr>
                <a:spLocks noChangeShapeType="1"/>
              </p:cNvSpPr>
              <p:nvPr/>
            </p:nvSpPr>
            <p:spPr bwMode="auto">
              <a:xfrm>
                <a:off x="1139" y="2400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497" name="Text Box 61"/>
              <p:cNvSpPr txBox="1">
                <a:spLocks noChangeArrowheads="1"/>
              </p:cNvSpPr>
              <p:nvPr/>
            </p:nvSpPr>
            <p:spPr bwMode="auto">
              <a:xfrm>
                <a:off x="898" y="2170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A[3]</a:t>
                </a:r>
              </a:p>
            </p:txBody>
          </p:sp>
          <p:sp>
            <p:nvSpPr>
              <p:cNvPr id="20498" name="Text Box 62"/>
              <p:cNvSpPr txBox="1">
                <a:spLocks noChangeArrowheads="1"/>
              </p:cNvSpPr>
              <p:nvPr/>
            </p:nvSpPr>
            <p:spPr bwMode="auto">
              <a:xfrm>
                <a:off x="1330" y="2170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B[3]</a:t>
                </a:r>
              </a:p>
            </p:txBody>
          </p:sp>
          <p:sp>
            <p:nvSpPr>
              <p:cNvPr id="20499" name="Text Box 63"/>
              <p:cNvSpPr txBox="1">
                <a:spLocks noChangeArrowheads="1"/>
              </p:cNvSpPr>
              <p:nvPr/>
            </p:nvSpPr>
            <p:spPr bwMode="auto">
              <a:xfrm>
                <a:off x="898" y="1978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A[4]</a:t>
                </a:r>
              </a:p>
            </p:txBody>
          </p:sp>
          <p:sp>
            <p:nvSpPr>
              <p:cNvPr id="20500" name="Text Box 64"/>
              <p:cNvSpPr txBox="1">
                <a:spLocks noChangeArrowheads="1"/>
              </p:cNvSpPr>
              <p:nvPr/>
            </p:nvSpPr>
            <p:spPr bwMode="auto">
              <a:xfrm>
                <a:off x="1330" y="1978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B[4]</a:t>
                </a:r>
              </a:p>
            </p:txBody>
          </p:sp>
          <p:sp>
            <p:nvSpPr>
              <p:cNvPr id="20501" name="Text Box 65"/>
              <p:cNvSpPr txBox="1">
                <a:spLocks noChangeArrowheads="1"/>
              </p:cNvSpPr>
              <p:nvPr/>
            </p:nvSpPr>
            <p:spPr bwMode="auto">
              <a:xfrm>
                <a:off x="898" y="1786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A[5]</a:t>
                </a:r>
              </a:p>
            </p:txBody>
          </p:sp>
          <p:sp>
            <p:nvSpPr>
              <p:cNvPr id="20502" name="Text Box 66"/>
              <p:cNvSpPr txBox="1">
                <a:spLocks noChangeArrowheads="1"/>
              </p:cNvSpPr>
              <p:nvPr/>
            </p:nvSpPr>
            <p:spPr bwMode="auto">
              <a:xfrm>
                <a:off x="1330" y="1786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B[5]</a:t>
                </a:r>
              </a:p>
            </p:txBody>
          </p:sp>
          <p:sp>
            <p:nvSpPr>
              <p:cNvPr id="20503" name="Text Box 67"/>
              <p:cNvSpPr txBox="1">
                <a:spLocks noChangeArrowheads="1"/>
              </p:cNvSpPr>
              <p:nvPr/>
            </p:nvSpPr>
            <p:spPr bwMode="auto">
              <a:xfrm>
                <a:off x="898" y="1594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A[6]</a:t>
                </a:r>
              </a:p>
            </p:txBody>
          </p:sp>
          <p:sp>
            <p:nvSpPr>
              <p:cNvPr id="20504" name="Text Box 68"/>
              <p:cNvSpPr txBox="1">
                <a:spLocks noChangeArrowheads="1"/>
              </p:cNvSpPr>
              <p:nvPr/>
            </p:nvSpPr>
            <p:spPr bwMode="auto">
              <a:xfrm>
                <a:off x="1330" y="1594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B[6]</a:t>
                </a:r>
              </a:p>
            </p:txBody>
          </p:sp>
          <p:sp>
            <p:nvSpPr>
              <p:cNvPr id="20505" name="Text Box 69"/>
              <p:cNvSpPr txBox="1">
                <a:spLocks noChangeArrowheads="1"/>
              </p:cNvSpPr>
              <p:nvPr/>
            </p:nvSpPr>
            <p:spPr bwMode="auto">
              <a:xfrm>
                <a:off x="373" y="2170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M[3]=0</a:t>
                </a:r>
              </a:p>
            </p:txBody>
          </p:sp>
          <p:sp>
            <p:nvSpPr>
              <p:cNvPr id="20506" name="Text Box 70"/>
              <p:cNvSpPr txBox="1">
                <a:spLocks noChangeArrowheads="1"/>
              </p:cNvSpPr>
              <p:nvPr/>
            </p:nvSpPr>
            <p:spPr bwMode="auto">
              <a:xfrm>
                <a:off x="373" y="1978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M[4]=1</a:t>
                </a:r>
              </a:p>
            </p:txBody>
          </p:sp>
          <p:sp>
            <p:nvSpPr>
              <p:cNvPr id="20507" name="Text Box 71"/>
              <p:cNvSpPr txBox="1">
                <a:spLocks noChangeArrowheads="1"/>
              </p:cNvSpPr>
              <p:nvPr/>
            </p:nvSpPr>
            <p:spPr bwMode="auto">
              <a:xfrm>
                <a:off x="373" y="1786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M[5]=1</a:t>
                </a:r>
              </a:p>
            </p:txBody>
          </p:sp>
          <p:sp>
            <p:nvSpPr>
              <p:cNvPr id="20508" name="Text Box 72"/>
              <p:cNvSpPr txBox="1">
                <a:spLocks noChangeArrowheads="1"/>
              </p:cNvSpPr>
              <p:nvPr/>
            </p:nvSpPr>
            <p:spPr bwMode="auto">
              <a:xfrm>
                <a:off x="373" y="1594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M[6]=0</a:t>
                </a:r>
              </a:p>
            </p:txBody>
          </p:sp>
          <p:sp>
            <p:nvSpPr>
              <p:cNvPr id="20509" name="Text Box 73"/>
              <p:cNvSpPr txBox="1">
                <a:spLocks noChangeArrowheads="1"/>
              </p:cNvSpPr>
              <p:nvPr/>
            </p:nvSpPr>
            <p:spPr bwMode="auto">
              <a:xfrm>
                <a:off x="373" y="2650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M[2]=0</a:t>
                </a:r>
              </a:p>
            </p:txBody>
          </p:sp>
          <p:sp>
            <p:nvSpPr>
              <p:cNvPr id="20510" name="Text Box 74"/>
              <p:cNvSpPr txBox="1">
                <a:spLocks noChangeArrowheads="1"/>
              </p:cNvSpPr>
              <p:nvPr/>
            </p:nvSpPr>
            <p:spPr bwMode="auto">
              <a:xfrm>
                <a:off x="373" y="2890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M[1]=1</a:t>
                </a:r>
              </a:p>
            </p:txBody>
          </p:sp>
          <p:sp>
            <p:nvSpPr>
              <p:cNvPr id="20511" name="Text Box 75"/>
              <p:cNvSpPr txBox="1">
                <a:spLocks noChangeArrowheads="1"/>
              </p:cNvSpPr>
              <p:nvPr/>
            </p:nvSpPr>
            <p:spPr bwMode="auto">
              <a:xfrm>
                <a:off x="373" y="3370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M[0]=0</a:t>
                </a:r>
              </a:p>
            </p:txBody>
          </p:sp>
          <p:sp>
            <p:nvSpPr>
              <p:cNvPr id="20512" name="Freeform 76"/>
              <p:cNvSpPr>
                <a:spLocks/>
              </p:cNvSpPr>
              <p:nvPr/>
            </p:nvSpPr>
            <p:spPr bwMode="auto">
              <a:xfrm>
                <a:off x="912" y="3456"/>
                <a:ext cx="96" cy="192"/>
              </a:xfrm>
              <a:custGeom>
                <a:avLst/>
                <a:gdLst>
                  <a:gd name="T0" fmla="*/ 0 w 240"/>
                  <a:gd name="T1" fmla="*/ 0 h 192"/>
                  <a:gd name="T2" fmla="*/ 96 w 240"/>
                  <a:gd name="T3" fmla="*/ 0 h 192"/>
                  <a:gd name="T4" fmla="*/ 96 w 240"/>
                  <a:gd name="T5" fmla="*/ 192 h 192"/>
                  <a:gd name="T6" fmla="*/ 0 60000 65536"/>
                  <a:gd name="T7" fmla="*/ 0 60000 65536"/>
                  <a:gd name="T8" fmla="*/ 0 60000 65536"/>
                  <a:gd name="T9" fmla="*/ 0 w 240"/>
                  <a:gd name="T10" fmla="*/ 0 h 192"/>
                  <a:gd name="T11" fmla="*/ 240 w 240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513" name="Text Box 77"/>
              <p:cNvSpPr txBox="1">
                <a:spLocks noChangeArrowheads="1"/>
              </p:cNvSpPr>
              <p:nvPr/>
            </p:nvSpPr>
            <p:spPr bwMode="auto">
              <a:xfrm>
                <a:off x="1271" y="3610"/>
                <a:ext cx="973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 i="1">
                    <a:latin typeface="Verdana" pitchFamily="34" charset="0"/>
                    <a:ea typeface="굴림" pitchFamily="34" charset="-127"/>
                  </a:rPr>
                  <a:t>Write data port</a:t>
                </a:r>
              </a:p>
            </p:txBody>
          </p:sp>
          <p:sp>
            <p:nvSpPr>
              <p:cNvPr id="20514" name="Text Box 78"/>
              <p:cNvSpPr txBox="1">
                <a:spLocks noChangeArrowheads="1"/>
              </p:cNvSpPr>
              <p:nvPr/>
            </p:nvSpPr>
            <p:spPr bwMode="auto">
              <a:xfrm>
                <a:off x="365" y="3610"/>
                <a:ext cx="832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 i="1">
                    <a:latin typeface="Verdana" pitchFamily="34" charset="0"/>
                    <a:ea typeface="굴림" pitchFamily="34" charset="-127"/>
                  </a:rPr>
                  <a:t>Write Enable</a:t>
                </a:r>
              </a:p>
            </p:txBody>
          </p:sp>
          <p:sp>
            <p:nvSpPr>
              <p:cNvPr id="20515" name="Text Box 79"/>
              <p:cNvSpPr txBox="1">
                <a:spLocks noChangeArrowheads="1"/>
              </p:cNvSpPr>
              <p:nvPr/>
            </p:nvSpPr>
            <p:spPr bwMode="auto">
              <a:xfrm>
                <a:off x="898" y="1402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A[7]</a:t>
                </a:r>
              </a:p>
            </p:txBody>
          </p:sp>
          <p:sp>
            <p:nvSpPr>
              <p:cNvPr id="20516" name="Text Box 80"/>
              <p:cNvSpPr txBox="1">
                <a:spLocks noChangeArrowheads="1"/>
              </p:cNvSpPr>
              <p:nvPr/>
            </p:nvSpPr>
            <p:spPr bwMode="auto">
              <a:xfrm>
                <a:off x="1330" y="1402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B[7]</a:t>
                </a:r>
              </a:p>
            </p:txBody>
          </p:sp>
          <p:sp>
            <p:nvSpPr>
              <p:cNvPr id="20517" name="Text Box 81"/>
              <p:cNvSpPr txBox="1">
                <a:spLocks noChangeArrowheads="1"/>
              </p:cNvSpPr>
              <p:nvPr/>
            </p:nvSpPr>
            <p:spPr bwMode="auto">
              <a:xfrm>
                <a:off x="373" y="1402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M[7]=1</a:t>
                </a:r>
              </a:p>
            </p:txBody>
          </p:sp>
        </p:grpSp>
        <p:sp>
          <p:nvSpPr>
            <p:cNvPr id="20486" name="Rectangle 82"/>
            <p:cNvSpPr>
              <a:spLocks noChangeArrowheads="1"/>
            </p:cNvSpPr>
            <p:nvPr/>
          </p:nvSpPr>
          <p:spPr bwMode="auto">
            <a:xfrm>
              <a:off x="-240" y="709"/>
              <a:ext cx="3120" cy="55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85750" indent="-285750" algn="ctr" eaLnBrk="0" hangingPunct="0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Simple Implementation</a:t>
              </a:r>
            </a:p>
            <a:p>
              <a:pPr marL="685800" lvl="1" indent="-228600" eaLnBrk="0" hangingPunct="0">
                <a:lnSpc>
                  <a:spcPct val="90000"/>
                </a:lnSpc>
                <a:spcBef>
                  <a:spcPct val="30000"/>
                </a:spcBef>
                <a:buSzPct val="100000"/>
                <a:buFontTx/>
                <a:buChar char="–"/>
              </a:pPr>
              <a:r>
                <a:rPr lang="en-US" altLang="ko-KR">
                  <a:latin typeface="Verdana" pitchFamily="34" charset="0"/>
                  <a:ea typeface="굴림" pitchFamily="34" charset="-127"/>
                </a:rPr>
                <a:t>execute all N operations, turn off result writeback according to mask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E465A21-6DF1-469C-A95C-9509E278D6F4}" type="slidenum">
              <a:rPr lang="en-US" smtClean="0">
                <a:latin typeface="Times New Roman" pitchFamily="18" charset="0"/>
                <a:cs typeface="Arial" charset="0"/>
              </a:rPr>
              <a:pPr/>
              <a:t>5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66788" y="228600"/>
            <a:ext cx="7162800" cy="5715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Reductions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214438"/>
            <a:ext cx="8763000" cy="4970462"/>
          </a:xfrm>
        </p:spPr>
        <p:txBody>
          <a:bodyPr anchor="ctr">
            <a:spAutoFit/>
          </a:bodyPr>
          <a:lstStyle/>
          <a:p>
            <a:pPr>
              <a:buFontTx/>
              <a:buNone/>
            </a:pPr>
            <a:r>
              <a:rPr lang="en-US" altLang="ko-KR" sz="2000" smtClean="0">
                <a:ea typeface="굴림" pitchFamily="34" charset="-127"/>
              </a:rPr>
              <a:t>Problem: Loop-carried dependence on reduction variables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sum = 0;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for (i=0; i&lt;N; i++)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    sum += A[i];  # Loop-carried dependence on sum</a:t>
            </a:r>
            <a:endParaRPr lang="en-US" altLang="ko-KR" b="1" smtClean="0">
              <a:ea typeface="굴림" pitchFamily="34" charset="-127"/>
            </a:endParaRPr>
          </a:p>
          <a:p>
            <a:pPr>
              <a:buFontTx/>
              <a:buNone/>
            </a:pPr>
            <a:r>
              <a:rPr lang="en-US" altLang="ko-KR" sz="2000" smtClean="0">
                <a:ea typeface="굴림" pitchFamily="34" charset="-127"/>
              </a:rPr>
              <a:t>Solution: Re-associate operations if possible, use binary tree to perform reduction</a:t>
            </a:r>
            <a:endParaRPr lang="en-US" altLang="ko-KR" sz="2000" smtClean="0">
              <a:latin typeface="Courier New" pitchFamily="49" charset="0"/>
              <a:ea typeface="굴림" pitchFamily="34" charset="-127"/>
            </a:endParaRP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# Rearrange as: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sum[0:VL-1] = 0                 # Vector of VL partial sums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for(i=0; i&lt;N; i+=VL)            # Stripmine VL-sized chunks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    sum[0:VL-1] += A[i:i+VL-1]; # Vector sum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# Now have VL partial sums in one vector register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do {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    VL = VL/2;                    # Halve vector length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    sum[0:VL-1] += sum[VL:2*VL-1] # Halve no. of partials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} while (VL&gt;1)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A68D1E5-3CED-4F52-80E3-EEFDB32E7090}" type="slidenum">
              <a:rPr lang="en-US" smtClean="0">
                <a:latin typeface="Times New Roman" pitchFamily="18" charset="0"/>
                <a:cs typeface="Arial" charset="0"/>
              </a:rPr>
              <a:pPr/>
              <a:t>6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292100"/>
            <a:ext cx="7162800" cy="6350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Scatter/Gather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4325"/>
            <a:ext cx="8229600" cy="4067175"/>
          </a:xfrm>
        </p:spPr>
        <p:txBody>
          <a:bodyPr anchor="ctr">
            <a:spAutoFit/>
          </a:bodyPr>
          <a:lstStyle/>
          <a:p>
            <a:pPr marL="457200" indent="-457200">
              <a:buFontTx/>
              <a:buNone/>
            </a:pPr>
            <a:r>
              <a:rPr lang="en-US" altLang="ko-KR" smtClean="0">
                <a:ea typeface="굴림" pitchFamily="34" charset="-127"/>
              </a:rPr>
              <a:t>Want to vectorize loops with indirect accesses:</a:t>
            </a:r>
          </a:p>
          <a:p>
            <a:pPr marL="800100" lvl="1" indent="-342900">
              <a:buFontTx/>
              <a:buNone/>
            </a:pPr>
            <a:r>
              <a:rPr lang="en-US" altLang="ko-KR" sz="2000" b="1" smtClean="0">
                <a:latin typeface="Courier New" pitchFamily="49" charset="0"/>
                <a:ea typeface="굴림" pitchFamily="34" charset="-127"/>
              </a:rPr>
              <a:t>for (i=0; i&lt;N; i++)</a:t>
            </a:r>
          </a:p>
          <a:p>
            <a:pPr marL="800100" lvl="1" indent="-342900">
              <a:buFontTx/>
              <a:buNone/>
            </a:pPr>
            <a:r>
              <a:rPr lang="en-US" altLang="ko-KR" sz="2000" b="1" smtClean="0">
                <a:latin typeface="Courier New" pitchFamily="49" charset="0"/>
                <a:ea typeface="굴림" pitchFamily="34" charset="-127"/>
              </a:rPr>
              <a:t>    A[i] = B[i] + C[D[i]]</a:t>
            </a:r>
            <a:br>
              <a:rPr lang="en-US" altLang="ko-KR" sz="2000" b="1" smtClean="0">
                <a:latin typeface="Courier New" pitchFamily="49" charset="0"/>
                <a:ea typeface="굴림" pitchFamily="34" charset="-127"/>
              </a:rPr>
            </a:br>
            <a:endParaRPr lang="en-US" altLang="ko-KR" sz="2000" b="1" smtClean="0">
              <a:latin typeface="Courier New" pitchFamily="49" charset="0"/>
              <a:ea typeface="굴림" pitchFamily="34" charset="-127"/>
            </a:endParaRPr>
          </a:p>
          <a:p>
            <a:pPr marL="457200" indent="-457200">
              <a:buFontTx/>
              <a:buNone/>
            </a:pPr>
            <a:r>
              <a:rPr lang="en-US" altLang="ko-KR" smtClean="0">
                <a:ea typeface="굴림" pitchFamily="34" charset="-127"/>
              </a:rPr>
              <a:t>Indexed load instruction (</a:t>
            </a:r>
            <a:r>
              <a:rPr lang="en-US" altLang="ko-KR" i="1" smtClean="0">
                <a:ea typeface="굴림" pitchFamily="34" charset="-127"/>
              </a:rPr>
              <a:t>Gather</a:t>
            </a:r>
            <a:r>
              <a:rPr lang="en-US" altLang="ko-KR" smtClean="0">
                <a:ea typeface="굴림" pitchFamily="34" charset="-127"/>
              </a:rPr>
              <a:t>)</a:t>
            </a:r>
          </a:p>
          <a:p>
            <a:pPr marL="800100" lvl="1" indent="-342900">
              <a:buFontTx/>
              <a:buNone/>
            </a:pPr>
            <a:r>
              <a:rPr lang="en-US" altLang="ko-KR" sz="2000" b="1" smtClean="0">
                <a:latin typeface="Courier New" pitchFamily="49" charset="0"/>
                <a:ea typeface="굴림" pitchFamily="34" charset="-127"/>
              </a:rPr>
              <a:t>LV vD, rD       # Load indices in D vector</a:t>
            </a:r>
          </a:p>
          <a:p>
            <a:pPr marL="800100" lvl="1" indent="-342900">
              <a:buFontTx/>
              <a:buNone/>
            </a:pPr>
            <a:r>
              <a:rPr lang="en-US" altLang="ko-KR" sz="2000" b="1" smtClean="0">
                <a:latin typeface="Courier New" pitchFamily="49" charset="0"/>
                <a:ea typeface="굴림" pitchFamily="34" charset="-127"/>
              </a:rPr>
              <a:t>LVI vC, (rC+vD) # Load indirect from rC base</a:t>
            </a:r>
          </a:p>
          <a:p>
            <a:pPr marL="800100" lvl="1" indent="-342900">
              <a:buFontTx/>
              <a:buNone/>
            </a:pPr>
            <a:r>
              <a:rPr lang="en-US" altLang="ko-KR" sz="2000" b="1" smtClean="0">
                <a:latin typeface="Courier New" pitchFamily="49" charset="0"/>
                <a:ea typeface="굴림" pitchFamily="34" charset="-127"/>
              </a:rPr>
              <a:t>LV vB, rB       # Load B vector</a:t>
            </a:r>
          </a:p>
          <a:p>
            <a:pPr marL="800100" lvl="1" indent="-342900">
              <a:buFontTx/>
              <a:buNone/>
            </a:pPr>
            <a:r>
              <a:rPr lang="en-US" altLang="ko-KR" sz="2000" b="1" smtClean="0">
                <a:latin typeface="Courier New" pitchFamily="49" charset="0"/>
                <a:ea typeface="굴림" pitchFamily="34" charset="-127"/>
              </a:rPr>
              <a:t>ADDV.D vA,vB,vC # Do add</a:t>
            </a:r>
          </a:p>
          <a:p>
            <a:pPr marL="800100" lvl="1" indent="-342900">
              <a:buFontTx/>
              <a:buNone/>
            </a:pPr>
            <a:r>
              <a:rPr lang="en-US" altLang="ko-KR" sz="2000" b="1" smtClean="0">
                <a:latin typeface="Courier New" pitchFamily="49" charset="0"/>
                <a:ea typeface="굴림" pitchFamily="34" charset="-127"/>
              </a:rPr>
              <a:t>SV vA, rA       # Store result</a:t>
            </a:r>
          </a:p>
          <a:p>
            <a:pPr marL="800100" lvl="1" indent="-342900">
              <a:buFontTx/>
              <a:buNone/>
            </a:pPr>
            <a:endParaRPr lang="en-US" altLang="ko-KR" sz="2000" smtClean="0">
              <a:latin typeface="Courier New" pitchFamily="49" charset="0"/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D42822D-E818-4060-89E9-1F1F42C29BCC}" type="slidenum">
              <a:rPr lang="en-US" smtClean="0">
                <a:latin typeface="Times New Roman" pitchFamily="18" charset="0"/>
                <a:cs typeface="Arial" charset="0"/>
              </a:rPr>
              <a:pPr/>
              <a:t>7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3438" y="328613"/>
            <a:ext cx="7162800" cy="6350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Scatter/Gather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950" y="1552575"/>
            <a:ext cx="8674100" cy="4110038"/>
          </a:xfrm>
        </p:spPr>
        <p:txBody>
          <a:bodyPr wrap="none" anchor="ctr">
            <a:spAutoFit/>
          </a:bodyPr>
          <a:lstStyle/>
          <a:p>
            <a:pPr marL="457200" indent="-457200">
              <a:buFontTx/>
              <a:buNone/>
            </a:pPr>
            <a:r>
              <a:rPr lang="en-US" altLang="ko-KR" sz="2800" smtClean="0">
                <a:ea typeface="굴림" pitchFamily="34" charset="-127"/>
              </a:rPr>
              <a:t>Scatter example</a:t>
            </a:r>
            <a:r>
              <a:rPr lang="en-US" altLang="ko-KR" sz="3200" smtClean="0">
                <a:ea typeface="굴림" pitchFamily="34" charset="-127"/>
              </a:rPr>
              <a:t>:</a:t>
            </a:r>
          </a:p>
          <a:p>
            <a:pPr marL="800100" lvl="1" indent="-342900">
              <a:buFontTx/>
              <a:buNone/>
            </a:pPr>
            <a:r>
              <a:rPr lang="en-US" altLang="ko-KR" sz="2400" b="1" smtClean="0">
                <a:latin typeface="Courier New" pitchFamily="49" charset="0"/>
                <a:ea typeface="굴림" pitchFamily="34" charset="-127"/>
              </a:rPr>
              <a:t>for (i=0; i&lt;N; i++)</a:t>
            </a:r>
          </a:p>
          <a:p>
            <a:pPr marL="800100" lvl="1" indent="-342900">
              <a:buFontTx/>
              <a:buNone/>
            </a:pPr>
            <a:r>
              <a:rPr lang="en-US" altLang="ko-KR" sz="2400" b="1" smtClean="0">
                <a:latin typeface="Courier New" pitchFamily="49" charset="0"/>
                <a:ea typeface="굴림" pitchFamily="34" charset="-127"/>
              </a:rPr>
              <a:t>    A[B[i]]++;</a:t>
            </a:r>
          </a:p>
          <a:p>
            <a:pPr marL="800100" lvl="1" indent="-342900">
              <a:buFontTx/>
              <a:buNone/>
            </a:pPr>
            <a:endParaRPr lang="en-US" altLang="ko-KR" sz="2400" smtClean="0">
              <a:latin typeface="Courier New" pitchFamily="49" charset="0"/>
              <a:ea typeface="굴림" pitchFamily="34" charset="-127"/>
            </a:endParaRPr>
          </a:p>
          <a:p>
            <a:pPr marL="457200" indent="-457200">
              <a:buFontTx/>
              <a:buNone/>
            </a:pPr>
            <a:r>
              <a:rPr lang="en-US" altLang="ko-KR" sz="2800" smtClean="0">
                <a:ea typeface="굴림" pitchFamily="34" charset="-127"/>
              </a:rPr>
              <a:t>Translation (for VL elements)</a:t>
            </a:r>
            <a:endParaRPr lang="en-US" altLang="ko-KR" sz="2800" smtClean="0">
              <a:latin typeface="Courier New" pitchFamily="49" charset="0"/>
              <a:ea typeface="굴림" pitchFamily="34" charset="-127"/>
            </a:endParaRPr>
          </a:p>
          <a:p>
            <a:pPr marL="800100" lvl="1" indent="-342900">
              <a:buFontTx/>
              <a:buNone/>
            </a:pPr>
            <a:r>
              <a:rPr lang="en-US" altLang="ko-KR" sz="2400" b="1" smtClean="0">
                <a:latin typeface="Courier New" pitchFamily="49" charset="0"/>
                <a:ea typeface="굴림" pitchFamily="34" charset="-127"/>
              </a:rPr>
              <a:t>LV vB, rB       # Load indices in B vector</a:t>
            </a:r>
          </a:p>
          <a:p>
            <a:pPr marL="800100" lvl="1" indent="-342900">
              <a:buFontTx/>
              <a:buNone/>
            </a:pPr>
            <a:r>
              <a:rPr lang="en-US" altLang="ko-KR" sz="2400" b="1" smtClean="0">
                <a:latin typeface="Courier New" pitchFamily="49" charset="0"/>
                <a:ea typeface="굴림" pitchFamily="34" charset="-127"/>
              </a:rPr>
              <a:t>LVI vA, (rA+vB) # Gather initial A values</a:t>
            </a:r>
          </a:p>
          <a:p>
            <a:pPr marL="800100" lvl="1" indent="-342900">
              <a:buFontTx/>
              <a:buNone/>
            </a:pPr>
            <a:r>
              <a:rPr lang="en-US" altLang="ko-KR" sz="2400" b="1" smtClean="0">
                <a:latin typeface="Courier New" pitchFamily="49" charset="0"/>
                <a:ea typeface="굴림" pitchFamily="34" charset="-127"/>
              </a:rPr>
              <a:t>ADDVS.D vA, vA, F0  # Increment</a:t>
            </a:r>
          </a:p>
          <a:p>
            <a:pPr marL="800100" lvl="1" indent="-342900">
              <a:buFontTx/>
              <a:buNone/>
            </a:pPr>
            <a:r>
              <a:rPr lang="en-US" altLang="ko-KR" sz="2400" b="1" smtClean="0">
                <a:latin typeface="Courier New" pitchFamily="49" charset="0"/>
                <a:ea typeface="굴림" pitchFamily="34" charset="-127"/>
              </a:rPr>
              <a:t>SVI vA, (rA+vB) # Scatter incremented values</a:t>
            </a:r>
            <a:endParaRPr lang="en-US" altLang="ko-KR" sz="2400" b="1" smtClean="0">
              <a:ea typeface="굴림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324E50A-5883-4871-9F6A-4DF3D5ADAFBC}" type="slidenum">
              <a:rPr lang="en-US" smtClean="0">
                <a:latin typeface="Times New Roman" pitchFamily="18" charset="0"/>
                <a:cs typeface="Arial" charset="0"/>
              </a:rPr>
              <a:pPr/>
              <a:t>8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2867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914400"/>
            <a:ext cx="4459288" cy="3635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4572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A Modern Vector Super: NEC SX-9 (2008)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8200" y="576263"/>
            <a:ext cx="4495800" cy="3965575"/>
          </a:xfrm>
        </p:spPr>
        <p:txBody>
          <a:bodyPr anchor="ctr">
            <a:spAutoFit/>
          </a:bodyPr>
          <a:lstStyle/>
          <a:p>
            <a:pPr marL="171450" indent="-171450"/>
            <a:r>
              <a:rPr lang="en-US" altLang="ko-KR" sz="2000" smtClean="0">
                <a:ea typeface="굴림" pitchFamily="34" charset="-127"/>
              </a:rPr>
              <a:t>65nm CMOS technology</a:t>
            </a:r>
          </a:p>
          <a:p>
            <a:pPr marL="171450" indent="-171450"/>
            <a:r>
              <a:rPr lang="en-US" altLang="ko-KR" sz="2000" smtClean="0">
                <a:ea typeface="굴림" pitchFamily="34" charset="-127"/>
              </a:rPr>
              <a:t>Vector unit (3.2 GHz)</a:t>
            </a:r>
          </a:p>
          <a:p>
            <a:pPr marL="458788" lvl="1" indent="-173038"/>
            <a:r>
              <a:rPr lang="en-US" altLang="ko-KR" sz="1600" smtClean="0">
                <a:ea typeface="굴림" pitchFamily="34" charset="-127"/>
              </a:rPr>
              <a:t>8 foreground VRegs + 64 background VRegs (256x64-bit elements/VReg)</a:t>
            </a:r>
          </a:p>
          <a:p>
            <a:pPr marL="458788" lvl="1" indent="-173038"/>
            <a:r>
              <a:rPr lang="en-US" altLang="ko-KR" sz="1600" smtClean="0">
                <a:ea typeface="굴림" pitchFamily="34" charset="-127"/>
              </a:rPr>
              <a:t>64-bit functional units: 2 multiply, 2 add, 1 divide/sqrt, 1 logical, 1 mask unit</a:t>
            </a:r>
          </a:p>
          <a:p>
            <a:pPr marL="458788" lvl="1" indent="-173038"/>
            <a:r>
              <a:rPr lang="en-US" altLang="ko-KR" sz="1600" smtClean="0">
                <a:ea typeface="굴림" pitchFamily="34" charset="-127"/>
              </a:rPr>
              <a:t>8 lanes (32+ FLOPS/cycle, 100+ GFLOPS peak per CPU)</a:t>
            </a:r>
          </a:p>
          <a:p>
            <a:pPr marL="458788" lvl="1" indent="-173038"/>
            <a:r>
              <a:rPr lang="en-US" altLang="ko-KR" sz="1600" smtClean="0">
                <a:ea typeface="굴림" pitchFamily="34" charset="-127"/>
              </a:rPr>
              <a:t>1 load or store unit (8 x 8-byte accesses/cycle) </a:t>
            </a:r>
          </a:p>
          <a:p>
            <a:pPr marL="171450" indent="-171450"/>
            <a:r>
              <a:rPr lang="en-US" altLang="ko-KR" sz="2000" smtClean="0">
                <a:ea typeface="굴림" pitchFamily="34" charset="-127"/>
              </a:rPr>
              <a:t>Scalar unit (1.6 GHz)</a:t>
            </a:r>
          </a:p>
          <a:p>
            <a:pPr marL="458788" lvl="1" indent="-173038"/>
            <a:r>
              <a:rPr lang="en-US" altLang="ko-KR" sz="1600" smtClean="0">
                <a:ea typeface="굴림" pitchFamily="34" charset="-127"/>
              </a:rPr>
              <a:t>4-way superscalar with out-of-order and speculative execution</a:t>
            </a:r>
          </a:p>
          <a:p>
            <a:pPr marL="458788" lvl="1" indent="-173038"/>
            <a:r>
              <a:rPr lang="en-US" altLang="ko-KR" sz="1600" smtClean="0">
                <a:ea typeface="굴림" pitchFamily="34" charset="-127"/>
              </a:rPr>
              <a:t>64KB I-cache and 64KB data cache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638800" y="6216650"/>
            <a:ext cx="33353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(See also Cray X1E in Appendix F)</a:t>
            </a: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152400" y="4638675"/>
            <a:ext cx="8686800" cy="166846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92075" tIns="46038" rIns="92075" bIns="46038" anchor="ctr">
            <a:spAutoFit/>
          </a:bodyPr>
          <a:lstStyle/>
          <a:p>
            <a:pPr marL="171450" indent="-171450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r>
              <a:rPr lang="en-US" altLang="ko-KR" sz="2000">
                <a:ea typeface="굴림" pitchFamily="34" charset="-127"/>
              </a:rPr>
              <a:t>Memory system provides 256GB/s DRAM bandwidth per CPU</a:t>
            </a:r>
          </a:p>
          <a:p>
            <a:pPr marL="171450" indent="-171450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r>
              <a:rPr lang="en-US" altLang="ko-KR" sz="2000">
                <a:ea typeface="굴림" pitchFamily="34" charset="-127"/>
              </a:rPr>
              <a:t>Up to 16 CPUs and up to 1TB DRAM form shared-memory </a:t>
            </a:r>
            <a:r>
              <a:rPr lang="en-US" altLang="ko-KR" sz="2000" i="1">
                <a:ea typeface="굴림" pitchFamily="34" charset="-127"/>
              </a:rPr>
              <a:t>node</a:t>
            </a:r>
            <a:endParaRPr lang="en-US" altLang="ko-KR" sz="2000">
              <a:ea typeface="굴림" pitchFamily="34" charset="-127"/>
            </a:endParaRPr>
          </a:p>
          <a:p>
            <a:pPr marL="515938" lvl="1" indent="-230188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altLang="ko-KR">
                <a:ea typeface="굴림" pitchFamily="34" charset="-127"/>
              </a:rPr>
              <a:t>total of 4TB/s bandwidth to shared DRAM memory</a:t>
            </a:r>
          </a:p>
          <a:p>
            <a:pPr marL="171450" indent="-171450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r>
              <a:rPr lang="en-US" altLang="ko-KR" sz="2000">
                <a:ea typeface="굴림" pitchFamily="34" charset="-127"/>
              </a:rPr>
              <a:t>Up to 512 nodes connected via 128GB/s network links (message passing between nodes)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696297-7B13-4D40-8DBD-FF5E7ADCF436}" type="slidenum">
              <a:rPr lang="en-US" smtClean="0">
                <a:latin typeface="Times New Roman" pitchFamily="18" charset="0"/>
                <a:cs typeface="Arial" charset="0"/>
              </a:rPr>
              <a:pPr/>
              <a:t>9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0200"/>
            <a:ext cx="7292975" cy="395288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Multimedia Extensions </a:t>
            </a:r>
            <a:r>
              <a:rPr lang="en-US" altLang="ko-KR" sz="2000" smtClean="0">
                <a:ea typeface="굴림" pitchFamily="34" charset="-127"/>
              </a:rPr>
              <a:t>(aka SIMD extensions)</a:t>
            </a:r>
            <a:endParaRPr lang="en-US" altLang="ko-KR" sz="2800" i="1" smtClean="0">
              <a:ea typeface="굴림" pitchFamily="34" charset="-127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17788"/>
            <a:ext cx="8382000" cy="2008187"/>
          </a:xfrm>
        </p:spPr>
        <p:txBody>
          <a:bodyPr anchor="ctr">
            <a:spAutoFit/>
          </a:bodyPr>
          <a:lstStyle/>
          <a:p>
            <a:r>
              <a:rPr lang="en-US" altLang="ko-KR" sz="2000" smtClean="0">
                <a:ea typeface="굴림" pitchFamily="34" charset="-127"/>
              </a:rPr>
              <a:t>Very short vectors added to existing ISAs for microprocessors</a:t>
            </a:r>
          </a:p>
          <a:p>
            <a:r>
              <a:rPr lang="en-US" altLang="ko-KR" sz="2000" smtClean="0">
                <a:ea typeface="굴림" pitchFamily="34" charset="-127"/>
              </a:rPr>
              <a:t>Use existing 64-bit registers split into 2x32b or 4x16b or 8x8b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This concept first used on Lincoln Labs TX-2 computer in 1957, with 36b datapath split into 2x18b or 4x9b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Newer designs have 128-bit registers (PowerPC Altivec, Intel SSE2/3/4)</a:t>
            </a:r>
          </a:p>
          <a:p>
            <a:r>
              <a:rPr lang="en-US" altLang="ko-KR" sz="2000" smtClean="0">
                <a:ea typeface="굴림" pitchFamily="34" charset="-127"/>
              </a:rPr>
              <a:t>Single instruction operates on all elements within register</a:t>
            </a:r>
          </a:p>
        </p:txBody>
      </p:sp>
      <p:grpSp>
        <p:nvGrpSpPr>
          <p:cNvPr id="30724" name="Group 29"/>
          <p:cNvGrpSpPr>
            <a:grpSpLocks/>
          </p:cNvGrpSpPr>
          <p:nvPr/>
        </p:nvGrpSpPr>
        <p:grpSpPr bwMode="auto">
          <a:xfrm>
            <a:off x="762000" y="1752600"/>
            <a:ext cx="7924800" cy="361950"/>
            <a:chOff x="480" y="1104"/>
            <a:chExt cx="4992" cy="228"/>
          </a:xfrm>
        </p:grpSpPr>
        <p:sp>
          <p:nvSpPr>
            <p:cNvPr id="30774" name="Rectangle 12"/>
            <p:cNvSpPr>
              <a:spLocks noChangeArrowheads="1"/>
            </p:cNvSpPr>
            <p:nvPr/>
          </p:nvSpPr>
          <p:spPr bwMode="auto">
            <a:xfrm>
              <a:off x="480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75" name="Rectangle 13"/>
            <p:cNvSpPr>
              <a:spLocks noChangeArrowheads="1"/>
            </p:cNvSpPr>
            <p:nvPr/>
          </p:nvSpPr>
          <p:spPr bwMode="auto">
            <a:xfrm>
              <a:off x="1728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76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77" name="Rectangle 15"/>
            <p:cNvSpPr>
              <a:spLocks noChangeArrowheads="1"/>
            </p:cNvSpPr>
            <p:nvPr/>
          </p:nvSpPr>
          <p:spPr bwMode="auto">
            <a:xfrm>
              <a:off x="4224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</p:grpSp>
      <p:grpSp>
        <p:nvGrpSpPr>
          <p:cNvPr id="30725" name="Group 30"/>
          <p:cNvGrpSpPr>
            <a:grpSpLocks/>
          </p:cNvGrpSpPr>
          <p:nvPr/>
        </p:nvGrpSpPr>
        <p:grpSpPr bwMode="auto">
          <a:xfrm>
            <a:off x="762000" y="1295400"/>
            <a:ext cx="7924800" cy="361950"/>
            <a:chOff x="480" y="816"/>
            <a:chExt cx="4992" cy="228"/>
          </a:xfrm>
        </p:grpSpPr>
        <p:sp>
          <p:nvSpPr>
            <p:cNvPr id="30772" name="Rectangle 16"/>
            <p:cNvSpPr>
              <a:spLocks noChangeArrowheads="1"/>
            </p:cNvSpPr>
            <p:nvPr/>
          </p:nvSpPr>
          <p:spPr bwMode="auto">
            <a:xfrm>
              <a:off x="480" y="816"/>
              <a:ext cx="2496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32b</a:t>
              </a:r>
            </a:p>
          </p:txBody>
        </p:sp>
        <p:sp>
          <p:nvSpPr>
            <p:cNvPr id="30773" name="Rectangle 17"/>
            <p:cNvSpPr>
              <a:spLocks noChangeArrowheads="1"/>
            </p:cNvSpPr>
            <p:nvPr/>
          </p:nvSpPr>
          <p:spPr bwMode="auto">
            <a:xfrm>
              <a:off x="2976" y="816"/>
              <a:ext cx="2496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32b</a:t>
              </a:r>
            </a:p>
          </p:txBody>
        </p:sp>
      </p:grpSp>
      <p:sp>
        <p:nvSpPr>
          <p:cNvPr id="30726" name="Rectangle 18"/>
          <p:cNvSpPr>
            <a:spLocks noChangeArrowheads="1"/>
          </p:cNvSpPr>
          <p:nvPr/>
        </p:nvSpPr>
        <p:spPr bwMode="auto">
          <a:xfrm>
            <a:off x="762000" y="838200"/>
            <a:ext cx="7924800" cy="361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64b</a:t>
            </a:r>
          </a:p>
        </p:txBody>
      </p:sp>
      <p:grpSp>
        <p:nvGrpSpPr>
          <p:cNvPr id="30727" name="Group 28"/>
          <p:cNvGrpSpPr>
            <a:grpSpLocks/>
          </p:cNvGrpSpPr>
          <p:nvPr/>
        </p:nvGrpSpPr>
        <p:grpSpPr bwMode="auto">
          <a:xfrm>
            <a:off x="762000" y="2209800"/>
            <a:ext cx="7924800" cy="361950"/>
            <a:chOff x="480" y="1392"/>
            <a:chExt cx="4992" cy="228"/>
          </a:xfrm>
        </p:grpSpPr>
        <p:sp>
          <p:nvSpPr>
            <p:cNvPr id="30764" name="Rectangle 19"/>
            <p:cNvSpPr>
              <a:spLocks noChangeArrowheads="1"/>
            </p:cNvSpPr>
            <p:nvPr/>
          </p:nvSpPr>
          <p:spPr bwMode="auto">
            <a:xfrm>
              <a:off x="480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  <p:sp>
          <p:nvSpPr>
            <p:cNvPr id="30765" name="Rectangle 20"/>
            <p:cNvSpPr>
              <a:spLocks noChangeArrowheads="1"/>
            </p:cNvSpPr>
            <p:nvPr/>
          </p:nvSpPr>
          <p:spPr bwMode="auto">
            <a:xfrm>
              <a:off x="1104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  <p:sp>
          <p:nvSpPr>
            <p:cNvPr id="30766" name="Rectangle 21"/>
            <p:cNvSpPr>
              <a:spLocks noChangeArrowheads="1"/>
            </p:cNvSpPr>
            <p:nvPr/>
          </p:nvSpPr>
          <p:spPr bwMode="auto">
            <a:xfrm>
              <a:off x="1728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  <p:sp>
          <p:nvSpPr>
            <p:cNvPr id="30767" name="Rectangle 22"/>
            <p:cNvSpPr>
              <a:spLocks noChangeArrowheads="1"/>
            </p:cNvSpPr>
            <p:nvPr/>
          </p:nvSpPr>
          <p:spPr bwMode="auto">
            <a:xfrm>
              <a:off x="2352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  <p:sp>
          <p:nvSpPr>
            <p:cNvPr id="30768" name="Rectangle 23"/>
            <p:cNvSpPr>
              <a:spLocks noChangeArrowheads="1"/>
            </p:cNvSpPr>
            <p:nvPr/>
          </p:nvSpPr>
          <p:spPr bwMode="auto">
            <a:xfrm>
              <a:off x="2976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  <p:sp>
          <p:nvSpPr>
            <p:cNvPr id="30769" name="Rectangle 24"/>
            <p:cNvSpPr>
              <a:spLocks noChangeArrowheads="1"/>
            </p:cNvSpPr>
            <p:nvPr/>
          </p:nvSpPr>
          <p:spPr bwMode="auto">
            <a:xfrm>
              <a:off x="3600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  <p:sp>
          <p:nvSpPr>
            <p:cNvPr id="30770" name="Rectangle 25"/>
            <p:cNvSpPr>
              <a:spLocks noChangeArrowheads="1"/>
            </p:cNvSpPr>
            <p:nvPr/>
          </p:nvSpPr>
          <p:spPr bwMode="auto">
            <a:xfrm>
              <a:off x="4224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  <p:sp>
          <p:nvSpPr>
            <p:cNvPr id="30771" name="Rectangle 26"/>
            <p:cNvSpPr>
              <a:spLocks noChangeArrowheads="1"/>
            </p:cNvSpPr>
            <p:nvPr/>
          </p:nvSpPr>
          <p:spPr bwMode="auto">
            <a:xfrm>
              <a:off x="4848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</p:grpSp>
      <p:grpSp>
        <p:nvGrpSpPr>
          <p:cNvPr id="30728" name="Group 31"/>
          <p:cNvGrpSpPr>
            <a:grpSpLocks/>
          </p:cNvGrpSpPr>
          <p:nvPr/>
        </p:nvGrpSpPr>
        <p:grpSpPr bwMode="auto">
          <a:xfrm>
            <a:off x="533400" y="4648200"/>
            <a:ext cx="7924800" cy="361950"/>
            <a:chOff x="480" y="1104"/>
            <a:chExt cx="4992" cy="228"/>
          </a:xfrm>
        </p:grpSpPr>
        <p:sp>
          <p:nvSpPr>
            <p:cNvPr id="30760" name="Rectangle 32"/>
            <p:cNvSpPr>
              <a:spLocks noChangeArrowheads="1"/>
            </p:cNvSpPr>
            <p:nvPr/>
          </p:nvSpPr>
          <p:spPr bwMode="auto">
            <a:xfrm>
              <a:off x="480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61" name="Rectangle 33"/>
            <p:cNvSpPr>
              <a:spLocks noChangeArrowheads="1"/>
            </p:cNvSpPr>
            <p:nvPr/>
          </p:nvSpPr>
          <p:spPr bwMode="auto">
            <a:xfrm>
              <a:off x="1728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62" name="Rectangle 34"/>
            <p:cNvSpPr>
              <a:spLocks noChangeArrowheads="1"/>
            </p:cNvSpPr>
            <p:nvPr/>
          </p:nvSpPr>
          <p:spPr bwMode="auto">
            <a:xfrm>
              <a:off x="2976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63" name="Rectangle 35"/>
            <p:cNvSpPr>
              <a:spLocks noChangeArrowheads="1"/>
            </p:cNvSpPr>
            <p:nvPr/>
          </p:nvSpPr>
          <p:spPr bwMode="auto">
            <a:xfrm>
              <a:off x="4224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</p:grpSp>
      <p:grpSp>
        <p:nvGrpSpPr>
          <p:cNvPr id="30729" name="Group 36"/>
          <p:cNvGrpSpPr>
            <a:grpSpLocks/>
          </p:cNvGrpSpPr>
          <p:nvPr/>
        </p:nvGrpSpPr>
        <p:grpSpPr bwMode="auto">
          <a:xfrm>
            <a:off x="838200" y="5105400"/>
            <a:ext cx="7924800" cy="361950"/>
            <a:chOff x="480" y="1104"/>
            <a:chExt cx="4992" cy="228"/>
          </a:xfrm>
        </p:grpSpPr>
        <p:sp>
          <p:nvSpPr>
            <p:cNvPr id="30756" name="Rectangle 37"/>
            <p:cNvSpPr>
              <a:spLocks noChangeArrowheads="1"/>
            </p:cNvSpPr>
            <p:nvPr/>
          </p:nvSpPr>
          <p:spPr bwMode="auto">
            <a:xfrm>
              <a:off x="480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57" name="Rectangle 38"/>
            <p:cNvSpPr>
              <a:spLocks noChangeArrowheads="1"/>
            </p:cNvSpPr>
            <p:nvPr/>
          </p:nvSpPr>
          <p:spPr bwMode="auto">
            <a:xfrm>
              <a:off x="1728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58" name="Rectangle 39"/>
            <p:cNvSpPr>
              <a:spLocks noChangeArrowheads="1"/>
            </p:cNvSpPr>
            <p:nvPr/>
          </p:nvSpPr>
          <p:spPr bwMode="auto">
            <a:xfrm>
              <a:off x="2976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59" name="Rectangle 40"/>
            <p:cNvSpPr>
              <a:spLocks noChangeArrowheads="1"/>
            </p:cNvSpPr>
            <p:nvPr/>
          </p:nvSpPr>
          <p:spPr bwMode="auto">
            <a:xfrm>
              <a:off x="4224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</p:grpSp>
      <p:grpSp>
        <p:nvGrpSpPr>
          <p:cNvPr id="30730" name="Group 41"/>
          <p:cNvGrpSpPr>
            <a:grpSpLocks/>
          </p:cNvGrpSpPr>
          <p:nvPr/>
        </p:nvGrpSpPr>
        <p:grpSpPr bwMode="auto">
          <a:xfrm>
            <a:off x="533400" y="6019800"/>
            <a:ext cx="7924800" cy="361950"/>
            <a:chOff x="480" y="1104"/>
            <a:chExt cx="4992" cy="228"/>
          </a:xfrm>
        </p:grpSpPr>
        <p:sp>
          <p:nvSpPr>
            <p:cNvPr id="30752" name="Rectangle 42"/>
            <p:cNvSpPr>
              <a:spLocks noChangeArrowheads="1"/>
            </p:cNvSpPr>
            <p:nvPr/>
          </p:nvSpPr>
          <p:spPr bwMode="auto">
            <a:xfrm>
              <a:off x="480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53" name="Rectangle 43"/>
            <p:cNvSpPr>
              <a:spLocks noChangeArrowheads="1"/>
            </p:cNvSpPr>
            <p:nvPr/>
          </p:nvSpPr>
          <p:spPr bwMode="auto">
            <a:xfrm>
              <a:off x="1728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54" name="Rectangle 44"/>
            <p:cNvSpPr>
              <a:spLocks noChangeArrowheads="1"/>
            </p:cNvSpPr>
            <p:nvPr/>
          </p:nvSpPr>
          <p:spPr bwMode="auto">
            <a:xfrm>
              <a:off x="2976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55" name="Rectangle 45"/>
            <p:cNvSpPr>
              <a:spLocks noChangeArrowheads="1"/>
            </p:cNvSpPr>
            <p:nvPr/>
          </p:nvSpPr>
          <p:spPr bwMode="auto">
            <a:xfrm>
              <a:off x="4224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</p:grpSp>
      <p:grpSp>
        <p:nvGrpSpPr>
          <p:cNvPr id="30731" name="Group 50"/>
          <p:cNvGrpSpPr>
            <a:grpSpLocks/>
          </p:cNvGrpSpPr>
          <p:nvPr/>
        </p:nvGrpSpPr>
        <p:grpSpPr bwMode="auto">
          <a:xfrm>
            <a:off x="1143000" y="4953000"/>
            <a:ext cx="762000" cy="1143000"/>
            <a:chOff x="720" y="3120"/>
            <a:chExt cx="480" cy="720"/>
          </a:xfrm>
        </p:grpSpPr>
        <p:sp>
          <p:nvSpPr>
            <p:cNvPr id="30748" name="Line 47"/>
            <p:cNvSpPr>
              <a:spLocks noChangeShapeType="1"/>
            </p:cNvSpPr>
            <p:nvPr/>
          </p:nvSpPr>
          <p:spPr bwMode="auto">
            <a:xfrm>
              <a:off x="720" y="3120"/>
              <a:ext cx="19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49" name="Line 48"/>
            <p:cNvSpPr>
              <a:spLocks noChangeShapeType="1"/>
            </p:cNvSpPr>
            <p:nvPr/>
          </p:nvSpPr>
          <p:spPr bwMode="auto">
            <a:xfrm flipH="1">
              <a:off x="1056" y="3408"/>
              <a:ext cx="144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50" name="Line 49"/>
            <p:cNvSpPr>
              <a:spLocks noChangeShapeType="1"/>
            </p:cNvSpPr>
            <p:nvPr/>
          </p:nvSpPr>
          <p:spPr bwMode="auto">
            <a:xfrm flipH="1">
              <a:off x="960" y="3696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51" name="Oval 46"/>
            <p:cNvSpPr>
              <a:spLocks noChangeArrowheads="1"/>
            </p:cNvSpPr>
            <p:nvPr/>
          </p:nvSpPr>
          <p:spPr bwMode="auto">
            <a:xfrm>
              <a:off x="864" y="3504"/>
              <a:ext cx="239" cy="218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</p:grpSp>
      <p:grpSp>
        <p:nvGrpSpPr>
          <p:cNvPr id="30732" name="Group 51"/>
          <p:cNvGrpSpPr>
            <a:grpSpLocks/>
          </p:cNvGrpSpPr>
          <p:nvPr/>
        </p:nvGrpSpPr>
        <p:grpSpPr bwMode="auto">
          <a:xfrm>
            <a:off x="3124200" y="4953000"/>
            <a:ext cx="762000" cy="1143000"/>
            <a:chOff x="720" y="3120"/>
            <a:chExt cx="480" cy="720"/>
          </a:xfrm>
        </p:grpSpPr>
        <p:sp>
          <p:nvSpPr>
            <p:cNvPr id="30744" name="Line 52"/>
            <p:cNvSpPr>
              <a:spLocks noChangeShapeType="1"/>
            </p:cNvSpPr>
            <p:nvPr/>
          </p:nvSpPr>
          <p:spPr bwMode="auto">
            <a:xfrm>
              <a:off x="720" y="3120"/>
              <a:ext cx="19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45" name="Line 53"/>
            <p:cNvSpPr>
              <a:spLocks noChangeShapeType="1"/>
            </p:cNvSpPr>
            <p:nvPr/>
          </p:nvSpPr>
          <p:spPr bwMode="auto">
            <a:xfrm flipH="1">
              <a:off x="1056" y="3408"/>
              <a:ext cx="144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46" name="Line 54"/>
            <p:cNvSpPr>
              <a:spLocks noChangeShapeType="1"/>
            </p:cNvSpPr>
            <p:nvPr/>
          </p:nvSpPr>
          <p:spPr bwMode="auto">
            <a:xfrm flipH="1">
              <a:off x="960" y="3696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47" name="Oval 55"/>
            <p:cNvSpPr>
              <a:spLocks noChangeArrowheads="1"/>
            </p:cNvSpPr>
            <p:nvPr/>
          </p:nvSpPr>
          <p:spPr bwMode="auto">
            <a:xfrm>
              <a:off x="864" y="3504"/>
              <a:ext cx="239" cy="218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</p:grpSp>
      <p:grpSp>
        <p:nvGrpSpPr>
          <p:cNvPr id="30733" name="Group 56"/>
          <p:cNvGrpSpPr>
            <a:grpSpLocks/>
          </p:cNvGrpSpPr>
          <p:nvPr/>
        </p:nvGrpSpPr>
        <p:grpSpPr bwMode="auto">
          <a:xfrm>
            <a:off x="5105400" y="4953000"/>
            <a:ext cx="762000" cy="1143000"/>
            <a:chOff x="720" y="3120"/>
            <a:chExt cx="480" cy="720"/>
          </a:xfrm>
        </p:grpSpPr>
        <p:sp>
          <p:nvSpPr>
            <p:cNvPr id="30740" name="Line 57"/>
            <p:cNvSpPr>
              <a:spLocks noChangeShapeType="1"/>
            </p:cNvSpPr>
            <p:nvPr/>
          </p:nvSpPr>
          <p:spPr bwMode="auto">
            <a:xfrm>
              <a:off x="720" y="3120"/>
              <a:ext cx="19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41" name="Line 58"/>
            <p:cNvSpPr>
              <a:spLocks noChangeShapeType="1"/>
            </p:cNvSpPr>
            <p:nvPr/>
          </p:nvSpPr>
          <p:spPr bwMode="auto">
            <a:xfrm flipH="1">
              <a:off x="1056" y="3408"/>
              <a:ext cx="144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42" name="Line 59"/>
            <p:cNvSpPr>
              <a:spLocks noChangeShapeType="1"/>
            </p:cNvSpPr>
            <p:nvPr/>
          </p:nvSpPr>
          <p:spPr bwMode="auto">
            <a:xfrm flipH="1">
              <a:off x="960" y="3696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43" name="Oval 60"/>
            <p:cNvSpPr>
              <a:spLocks noChangeArrowheads="1"/>
            </p:cNvSpPr>
            <p:nvPr/>
          </p:nvSpPr>
          <p:spPr bwMode="auto">
            <a:xfrm>
              <a:off x="864" y="3504"/>
              <a:ext cx="239" cy="218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</p:grpSp>
      <p:grpSp>
        <p:nvGrpSpPr>
          <p:cNvPr id="30734" name="Group 61"/>
          <p:cNvGrpSpPr>
            <a:grpSpLocks/>
          </p:cNvGrpSpPr>
          <p:nvPr/>
        </p:nvGrpSpPr>
        <p:grpSpPr bwMode="auto">
          <a:xfrm>
            <a:off x="7086600" y="4953000"/>
            <a:ext cx="762000" cy="1143000"/>
            <a:chOff x="720" y="3120"/>
            <a:chExt cx="480" cy="720"/>
          </a:xfrm>
        </p:grpSpPr>
        <p:sp>
          <p:nvSpPr>
            <p:cNvPr id="30736" name="Line 62"/>
            <p:cNvSpPr>
              <a:spLocks noChangeShapeType="1"/>
            </p:cNvSpPr>
            <p:nvPr/>
          </p:nvSpPr>
          <p:spPr bwMode="auto">
            <a:xfrm>
              <a:off x="720" y="3120"/>
              <a:ext cx="19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0737" name="Line 63"/>
            <p:cNvSpPr>
              <a:spLocks noChangeShapeType="1"/>
            </p:cNvSpPr>
            <p:nvPr/>
          </p:nvSpPr>
          <p:spPr bwMode="auto">
            <a:xfrm flipH="1">
              <a:off x="1056" y="3408"/>
              <a:ext cx="144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0738" name="Line 64"/>
            <p:cNvSpPr>
              <a:spLocks noChangeShapeType="1"/>
            </p:cNvSpPr>
            <p:nvPr/>
          </p:nvSpPr>
          <p:spPr bwMode="auto">
            <a:xfrm flipH="1">
              <a:off x="960" y="3696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0739" name="Oval 65"/>
            <p:cNvSpPr>
              <a:spLocks noChangeArrowheads="1"/>
            </p:cNvSpPr>
            <p:nvPr/>
          </p:nvSpPr>
          <p:spPr bwMode="auto">
            <a:xfrm>
              <a:off x="864" y="3504"/>
              <a:ext cx="239" cy="218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</p:grpSp>
      <p:sp>
        <p:nvSpPr>
          <p:cNvPr id="30735" name="Text Box 66"/>
          <p:cNvSpPr txBox="1">
            <a:spLocks noChangeArrowheads="1"/>
          </p:cNvSpPr>
          <p:nvPr/>
        </p:nvSpPr>
        <p:spPr bwMode="auto">
          <a:xfrm>
            <a:off x="0" y="5638800"/>
            <a:ext cx="12350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4x16b adds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252-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S252-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S252-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52-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CS252-template</Template>
  <TotalTime>2558</TotalTime>
  <Pages>12</Pages>
  <Words>876</Words>
  <Application>Microsoft Macintosh PowerPoint</Application>
  <PresentationFormat>Letter Paper (8.5x11 in)</PresentationFormat>
  <Paragraphs>232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Modelo de design</vt:lpstr>
      </vt:variant>
      <vt:variant>
        <vt:i4>11</vt:i4>
      </vt:variant>
      <vt:variant>
        <vt:lpstr>Títulos de slides</vt:lpstr>
      </vt:variant>
      <vt:variant>
        <vt:i4>12</vt:i4>
      </vt:variant>
    </vt:vector>
  </HeadingPairs>
  <TitlesOfParts>
    <vt:vector size="31" baseType="lpstr">
      <vt:lpstr>Arial</vt:lpstr>
      <vt:lpstr>ＭＳ Ｐゴシック</vt:lpstr>
      <vt:lpstr>Times New Roman</vt:lpstr>
      <vt:lpstr>굴림</vt:lpstr>
      <vt:lpstr>Courier New</vt:lpstr>
      <vt:lpstr>Verdana</vt:lpstr>
      <vt:lpstr>Symbol</vt:lpstr>
      <vt:lpstr>AppleMyungjo</vt:lpstr>
      <vt:lpstr>CS252-template</vt:lpstr>
      <vt:lpstr>CS252-template</vt:lpstr>
      <vt:lpstr>CS252-template</vt:lpstr>
      <vt:lpstr>CS252-template</vt:lpstr>
      <vt:lpstr>CS252-template</vt:lpstr>
      <vt:lpstr>CS252-template</vt:lpstr>
      <vt:lpstr>CS252-template</vt:lpstr>
      <vt:lpstr>CS252-template</vt:lpstr>
      <vt:lpstr>CS252-template</vt:lpstr>
      <vt:lpstr>CS252-template</vt:lpstr>
      <vt:lpstr>CS252-template</vt:lpstr>
      <vt:lpstr>Automatic Code Vectorization</vt:lpstr>
      <vt:lpstr>Vector Stripmining</vt:lpstr>
      <vt:lpstr>Vector Conditional Execution</vt:lpstr>
      <vt:lpstr>Masked Vector Instructions</vt:lpstr>
      <vt:lpstr>Vector Reductions</vt:lpstr>
      <vt:lpstr>Vector Scatter/Gather</vt:lpstr>
      <vt:lpstr>Vector Scatter/Gather</vt:lpstr>
      <vt:lpstr>A Modern Vector Super: NEC SX-9 (2008)</vt:lpstr>
      <vt:lpstr>Multimedia Extensions (aka SIMD extensions)</vt:lpstr>
      <vt:lpstr>Multimedia Extensions versus Vectors</vt:lpstr>
      <vt:lpstr>Graphics Processing Units (GPUs)</vt:lpstr>
      <vt:lpstr>Acknowledgements</vt:lpstr>
    </vt:vector>
  </TitlesOfParts>
  <Company>UC Berkeley-EECS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252 Graduate Computer Architecture   Lec XX - TOPIC  </dc:title>
  <dc:creator> </dc:creator>
  <cp:keywords/>
  <dc:description/>
  <cp:lastModifiedBy>-</cp:lastModifiedBy>
  <cp:revision>200</cp:revision>
  <cp:lastPrinted>2007-09-11T09:10:58Z</cp:lastPrinted>
  <dcterms:created xsi:type="dcterms:W3CDTF">2010-03-30T17:48:27Z</dcterms:created>
  <dcterms:modified xsi:type="dcterms:W3CDTF">2010-05-04T14:10:52Z</dcterms:modified>
</cp:coreProperties>
</file>