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11" r:id="rId2"/>
    <p:sldId id="546" r:id="rId3"/>
    <p:sldId id="547" r:id="rId4"/>
    <p:sldId id="549" r:id="rId5"/>
    <p:sldId id="551" r:id="rId6"/>
    <p:sldId id="591" r:id="rId7"/>
    <p:sldId id="552" r:id="rId8"/>
    <p:sldId id="553" r:id="rId9"/>
    <p:sldId id="554" r:id="rId10"/>
    <p:sldId id="555" r:id="rId11"/>
    <p:sldId id="556" r:id="rId12"/>
    <p:sldId id="557" r:id="rId13"/>
    <p:sldId id="558" r:id="rId14"/>
    <p:sldId id="559" r:id="rId15"/>
    <p:sldId id="560" r:id="rId16"/>
    <p:sldId id="561" r:id="rId17"/>
    <p:sldId id="562" r:id="rId18"/>
    <p:sldId id="563" r:id="rId19"/>
    <p:sldId id="564" r:id="rId20"/>
    <p:sldId id="565" r:id="rId21"/>
    <p:sldId id="566" r:id="rId22"/>
    <p:sldId id="580" r:id="rId23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73" d="100"/>
          <a:sy n="73" d="100"/>
        </p:scale>
        <p:origin x="-3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62425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fld id="{A21978EC-D59C-4897-A467-A7A53CB95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735263" y="9147175"/>
            <a:ext cx="18446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16" tIns="46508" rIns="93016" bIns="46508">
            <a:spAutoFit/>
          </a:bodyPr>
          <a:lstStyle/>
          <a:p>
            <a:pPr algn="ctr" defTabSz="919163" eaLnBrk="0" hangingPunct="0">
              <a:lnSpc>
                <a:spcPct val="90000"/>
              </a:lnSpc>
              <a:defRPr/>
            </a:pPr>
            <a:r>
              <a:rPr lang="en-US" sz="1300">
                <a:cs typeface="+mn-cs"/>
              </a:rPr>
              <a:t>NOW Handout Page </a:t>
            </a:r>
            <a:fld id="{C684222B-813B-4DBA-A1F5-C9D2524AB2FD}" type="slidenum">
              <a:rPr lang="en-US" sz="1300">
                <a:cs typeface="+mn-cs"/>
              </a:rPr>
              <a:pPr algn="ctr" defTabSz="919163" eaLnBrk="0" hangingPunct="0">
                <a:lnSpc>
                  <a:spcPct val="90000"/>
                </a:lnSpc>
                <a:defRPr/>
              </a:pPr>
              <a:t>‹#›</a:t>
            </a:fld>
            <a:endParaRPr lang="en-US" sz="13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62425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86450D3-53DE-427A-AABC-F9AF15B9C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254375" y="9148763"/>
            <a:ext cx="808038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16" tIns="46508" rIns="93016" bIns="46508">
            <a:spAutoFit/>
          </a:bodyPr>
          <a:lstStyle/>
          <a:p>
            <a:pPr algn="ctr" defTabSz="919163" eaLnBrk="0" hangingPunct="0">
              <a:lnSpc>
                <a:spcPct val="90000"/>
              </a:lnSpc>
              <a:defRPr/>
            </a:pPr>
            <a:r>
              <a:rPr lang="en-US" sz="1300">
                <a:cs typeface="+mn-cs"/>
              </a:rPr>
              <a:t>Page </a:t>
            </a:r>
            <a:fld id="{05FCDF67-DDA3-4EB7-A639-17CE5ED54193}" type="slidenum">
              <a:rPr lang="en-US" sz="1300">
                <a:cs typeface="+mn-cs"/>
              </a:rPr>
              <a:pPr algn="ctr" defTabSz="919163" eaLnBrk="0" hangingPunct="0">
                <a:lnSpc>
                  <a:spcPct val="90000"/>
                </a:lnSpc>
                <a:defRPr/>
              </a:pPr>
              <a:t>‹#›</a:t>
            </a:fld>
            <a:endParaRPr lang="en-US" sz="1300">
              <a:cs typeface="+mn-cs"/>
            </a:endParaRPr>
          </a:p>
        </p:txBody>
      </p:sp>
      <p:sp>
        <p:nvSpPr>
          <p:cNvPr id="1331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7175" y="923925"/>
            <a:ext cx="4260850" cy="3195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811AD-57C4-4D87-B48A-82A27382F5D6}" type="slidenum">
              <a:rPr lang="en-US" smtClean="0">
                <a:latin typeface="Times New Roman" pitchFamily="18" charset="0"/>
                <a:cs typeface="Arial" charset="0"/>
              </a:rPr>
              <a:pPr/>
              <a:t>1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C9F1D-3F14-455B-8429-965947250046}" type="slidenum">
              <a:rPr lang="en-US" smtClean="0">
                <a:latin typeface="Times New Roman" pitchFamily="18" charset="0"/>
                <a:cs typeface="Arial" charset="0"/>
              </a:rPr>
              <a:pPr/>
              <a:t>10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02CBCB-6AA2-4E5C-92FC-11D2128EC17B}" type="slidenum">
              <a:rPr lang="en-US" smtClean="0">
                <a:latin typeface="Times New Roman" pitchFamily="18" charset="0"/>
                <a:cs typeface="Arial" charset="0"/>
              </a:rPr>
              <a:pPr/>
              <a:t>11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0C92DE-DAE5-41DB-8FF9-38A8E021AAB9}" type="slidenum">
              <a:rPr lang="en-US" smtClean="0">
                <a:latin typeface="Times New Roman" pitchFamily="18" charset="0"/>
                <a:cs typeface="Arial" charset="0"/>
              </a:rPr>
              <a:pPr/>
              <a:t>12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1EE5B-F9A8-4F37-9F5C-134B8600A474}" type="slidenum">
              <a:rPr lang="en-US" smtClean="0">
                <a:latin typeface="Times New Roman" pitchFamily="18" charset="0"/>
                <a:cs typeface="Arial" charset="0"/>
              </a:rPr>
              <a:pPr/>
              <a:t>13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25DD31-A205-413D-8231-026E66D24FCD}" type="slidenum">
              <a:rPr lang="en-US" smtClean="0">
                <a:latin typeface="Times New Roman" pitchFamily="18" charset="0"/>
                <a:cs typeface="Arial" charset="0"/>
              </a:rPr>
              <a:pPr/>
              <a:t>14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36D70F-6838-40E2-BBD0-B0DA6E08F628}" type="slidenum">
              <a:rPr lang="en-US" smtClean="0">
                <a:latin typeface="Times New Roman" pitchFamily="18" charset="0"/>
                <a:cs typeface="Arial" charset="0"/>
              </a:rPr>
              <a:pPr/>
              <a:t>15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E8F728-A16B-48E1-B2C6-8452B66E00AE}" type="slidenum">
              <a:rPr lang="en-US" smtClean="0">
                <a:latin typeface="Times New Roman" pitchFamily="18" charset="0"/>
                <a:cs typeface="Arial" charset="0"/>
              </a:rPr>
              <a:pPr/>
              <a:t>16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2F476A-EBD9-4BE3-81AA-DE62EFA69085}" type="slidenum">
              <a:rPr lang="en-US" smtClean="0">
                <a:latin typeface="Times New Roman" pitchFamily="18" charset="0"/>
                <a:cs typeface="Arial" charset="0"/>
              </a:rPr>
              <a:pPr/>
              <a:t>17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4FA730-2658-43A5-9173-B4E8E3288C39}" type="slidenum">
              <a:rPr lang="en-US" smtClean="0">
                <a:latin typeface="Times New Roman" pitchFamily="18" charset="0"/>
                <a:cs typeface="Arial" charset="0"/>
              </a:rPr>
              <a:pPr/>
              <a:t>18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B65A1-B596-4F48-AF06-2C71534F22B1}" type="slidenum">
              <a:rPr lang="en-US" smtClean="0">
                <a:latin typeface="Times New Roman" pitchFamily="18" charset="0"/>
                <a:cs typeface="Arial" charset="0"/>
              </a:rPr>
              <a:pPr/>
              <a:t>19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89A8D-5FF5-4C6C-A60D-5AB1C1E7C30E}" type="slidenum">
              <a:rPr lang="en-US" smtClean="0">
                <a:latin typeface="Times New Roman" pitchFamily="18" charset="0"/>
                <a:cs typeface="Arial" charset="0"/>
              </a:rPr>
              <a:pPr/>
              <a:t>2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FE5AD6-B39C-4707-BEA8-09F750934483}" type="slidenum">
              <a:rPr lang="en-US" smtClean="0">
                <a:latin typeface="Times New Roman" pitchFamily="18" charset="0"/>
                <a:cs typeface="Arial" charset="0"/>
              </a:rPr>
              <a:pPr/>
              <a:t>20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F585A9-34BC-4CA0-88F1-375172BD53A6}" type="slidenum">
              <a:rPr lang="en-US" smtClean="0">
                <a:latin typeface="Times New Roman" pitchFamily="18" charset="0"/>
                <a:cs typeface="Arial" charset="0"/>
              </a:rPr>
              <a:pPr/>
              <a:t>21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FF3A09-881B-4776-97E8-56FA30EDAB93}" type="slidenum">
              <a:rPr lang="en-US" smtClean="0">
                <a:latin typeface="Times New Roman" pitchFamily="18" charset="0"/>
                <a:cs typeface="Arial" charset="0"/>
              </a:rPr>
              <a:pPr/>
              <a:t>22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EE21B4-05A4-4CC2-90E7-5B3194038381}" type="slidenum">
              <a:rPr lang="en-US" smtClean="0">
                <a:latin typeface="Times New Roman" pitchFamily="18" charset="0"/>
                <a:cs typeface="Arial" charset="0"/>
              </a:rPr>
              <a:pPr/>
              <a:t>3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0ED416-7DD1-4C32-95DC-CA371CD47AFA}" type="slidenum">
              <a:rPr lang="en-US" smtClean="0">
                <a:latin typeface="Times New Roman" pitchFamily="18" charset="0"/>
                <a:cs typeface="Arial" charset="0"/>
              </a:rPr>
              <a:pPr/>
              <a:t>4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AA4EF-0E05-4B99-9F80-3ECF379B480F}" type="slidenum">
              <a:rPr lang="en-US" smtClean="0">
                <a:latin typeface="Times New Roman" pitchFamily="18" charset="0"/>
                <a:cs typeface="Arial" charset="0"/>
              </a:rPr>
              <a:pPr/>
              <a:t>5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Arial" charset="0"/>
              </a:rPr>
              <a:t>CS252 S05</a:t>
            </a:r>
          </a:p>
        </p:txBody>
      </p:sp>
      <p:sp>
        <p:nvSpPr>
          <p:cNvPr id="266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A2F79-3E34-4031-B5DB-17CC0FB88A7B}" type="slidenum">
              <a:rPr lang="en-US" smtClean="0">
                <a:latin typeface="Times New Roman" pitchFamily="18" charset="0"/>
                <a:cs typeface="Arial" charset="0"/>
              </a:rPr>
              <a:pPr/>
              <a:t>6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3138" cy="3587750"/>
          </a:xfrm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5335" tIns="47668" rIns="95335" bIns="47668"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CC1B48-5CE4-431A-AB4C-01E5DA0C83EB}" type="slidenum">
              <a:rPr lang="en-US" smtClean="0">
                <a:latin typeface="Times New Roman" pitchFamily="18" charset="0"/>
                <a:cs typeface="Arial" charset="0"/>
              </a:rPr>
              <a:pPr/>
              <a:t>7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0EFD9-41CA-4252-8E85-BCAC450BE8E5}" type="slidenum">
              <a:rPr lang="en-US" smtClean="0">
                <a:latin typeface="Times New Roman" pitchFamily="18" charset="0"/>
                <a:cs typeface="Arial" charset="0"/>
              </a:rPr>
              <a:pPr/>
              <a:t>8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EA736C-D53F-4DF3-859B-AC8FBB3F3293}" type="slidenum">
              <a:rPr lang="en-US" smtClean="0">
                <a:latin typeface="Times New Roman" pitchFamily="18" charset="0"/>
                <a:cs typeface="Arial" charset="0"/>
              </a:rPr>
              <a:pPr/>
              <a:t>9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7EFCD-34D7-4EC3-B9AB-49D7A8BF052D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55876-BF7D-4033-BF86-FD5DA27287C2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30200"/>
            <a:ext cx="19240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30200"/>
            <a:ext cx="5619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18699-9BE0-4FB2-9544-6BBCE44EAD87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E5496-7B78-4BE9-B6DF-5A38CE5303DF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12C14-09F9-4CF7-BD1E-EA27A786D771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C4A67-9B22-4FB0-9460-5BA31A898A52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8658F-083F-4FE2-AF66-6980BAF8809A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E310E-E6DF-4D9B-87CE-6D954806D820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E0F17-1747-4480-BCC4-CEBC8CB4E763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AFA8-69D3-495A-9A5B-226AF1900255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CB050-523C-4EE9-B19C-27966D8B789C}" type="slidenum">
              <a:rPr lang="en-US"/>
              <a:pPr>
                <a:defRPr/>
              </a:pPr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13500"/>
            <a:ext cx="1905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 b="1">
                <a:solidFill>
                  <a:schemeClr val="accent2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0B1A154C-24A0-46AD-AC38-4DCC15FB7F0E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FBBA03"/>
              </a:solidFill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30200"/>
            <a:ext cx="729297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1193800"/>
            <a:ext cx="7683500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11" descr="front"/>
          <p:cNvPicPr>
            <a:picLocks noChangeAspect="1" noChangeArrowheads="1"/>
          </p:cNvPicPr>
          <p:nvPr/>
        </p:nvPicPr>
        <p:blipFill>
          <a:blip r:embed="rId13"/>
          <a:srcRect b="22223"/>
          <a:stretch>
            <a:fillRect/>
          </a:stretch>
        </p:blipFill>
        <p:spPr bwMode="auto">
          <a:xfrm>
            <a:off x="8404225" y="0"/>
            <a:ext cx="7397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322263" y="6519863"/>
            <a:ext cx="16097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March 18, 2010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640138" y="6519863"/>
            <a:ext cx="22701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CS152, Spring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ＭＳ Ｐゴシック" charset="-128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898650"/>
            <a:ext cx="8058150" cy="1666875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chemeClr val="tx1"/>
                </a:solidFill>
              </a:rPr>
              <a:t>Versão de: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CS 152 Computer Architecture</a:t>
            </a:r>
            <a:br>
              <a:rPr lang="en-US" smtClean="0"/>
            </a:br>
            <a:r>
              <a:rPr lang="en-US" smtClean="0"/>
              <a:t>and Engineering</a:t>
            </a:r>
            <a:br>
              <a:rPr lang="en-US" smtClean="0"/>
            </a:br>
            <a:r>
              <a:rPr lang="en-US" smtClean="0"/>
              <a:t> Lecture 16: Vector Computers </a:t>
            </a:r>
            <a:br>
              <a:rPr lang="en-US" smtClean="0"/>
            </a:br>
            <a:endParaRPr lang="en-US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3588" y="4289425"/>
            <a:ext cx="7662862" cy="181133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mtClean="0"/>
              <a:t>Krste Asanovic</a:t>
            </a:r>
          </a:p>
          <a:p>
            <a:pPr>
              <a:lnSpc>
                <a:spcPct val="70000"/>
              </a:lnSpc>
            </a:pPr>
            <a:r>
              <a:rPr lang="en-US" sz="2000" smtClean="0"/>
              <a:t>Electrical Engineering and Computer Sciences</a:t>
            </a:r>
          </a:p>
          <a:p>
            <a:pPr>
              <a:lnSpc>
                <a:spcPct val="70000"/>
              </a:lnSpc>
            </a:pPr>
            <a:r>
              <a:rPr lang="en-US" sz="2000" smtClean="0"/>
              <a:t>University of California, Berkeley</a:t>
            </a:r>
          </a:p>
          <a:p>
            <a:pPr>
              <a:lnSpc>
                <a:spcPct val="70000"/>
              </a:lnSpc>
            </a:pPr>
            <a:endParaRPr lang="en-US" sz="2000" smtClean="0"/>
          </a:p>
          <a:p>
            <a:pPr>
              <a:lnSpc>
                <a:spcPct val="70000"/>
              </a:lnSpc>
            </a:pPr>
            <a:r>
              <a:rPr lang="en-US" sz="2000" b="1" smtClean="0"/>
              <a:t>http://www.eecs.berkeley.edu/~krste</a:t>
            </a:r>
          </a:p>
          <a:p>
            <a:pPr>
              <a:lnSpc>
                <a:spcPct val="70000"/>
              </a:lnSpc>
            </a:pPr>
            <a:r>
              <a:rPr lang="en-US" sz="2000" b="1" smtClean="0"/>
              <a:t>http://inst.cs.berkeley.edu/~cs152 </a:t>
            </a:r>
          </a:p>
          <a:p>
            <a:pPr>
              <a:lnSpc>
                <a:spcPct val="70000"/>
              </a:lnSpc>
            </a:pPr>
            <a:endParaRPr lang="en-US" sz="2000" b="1" smtClean="0"/>
          </a:p>
          <a:p>
            <a:pPr>
              <a:lnSpc>
                <a:spcPct val="70000"/>
              </a:lnSpc>
            </a:pPr>
            <a:endParaRPr lang="en-US" sz="2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D846CFA-3A38-4FD0-88CD-6FF2719F7B51}" type="slidenum">
              <a:rPr lang="en-US" smtClean="0">
                <a:latin typeface="Times New Roman" pitchFamily="18" charset="0"/>
                <a:cs typeface="Arial" charset="0"/>
              </a:rPr>
              <a:pPr/>
              <a:t>10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38200" y="152400"/>
            <a:ext cx="71628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ko-KR" sz="3200">
                <a:solidFill>
                  <a:srgbClr val="660066"/>
                </a:solidFill>
                <a:latin typeface="Verdana" pitchFamily="34" charset="0"/>
                <a:ea typeface="굴림" pitchFamily="34" charset="-127"/>
              </a:rPr>
              <a:t>Vector Arithmetic Execution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79425" y="1241425"/>
            <a:ext cx="5562600" cy="25019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altLang="ko-KR" sz="2400">
                <a:latin typeface="Verdana" pitchFamily="34" charset="0"/>
                <a:ea typeface="굴림" pitchFamily="34" charset="-127"/>
              </a:rPr>
              <a:t>Use deep pipeline (=&gt; fast clock) to execute element operations</a:t>
            </a: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altLang="ko-KR" sz="2400">
                <a:latin typeface="Verdana" pitchFamily="34" charset="0"/>
                <a:ea typeface="굴림" pitchFamily="34" charset="-127"/>
              </a:rPr>
              <a:t>Simplifies control of deep pipeline because elements in vector are independent (=&gt; no hazards!) </a:t>
            </a:r>
            <a:endParaRPr lang="en-US" altLang="ko-KR" sz="1800">
              <a:latin typeface="Verdana" pitchFamily="34" charset="0"/>
              <a:ea typeface="굴림" pitchFamily="34" charset="-127"/>
            </a:endParaRPr>
          </a:p>
        </p:txBody>
      </p:sp>
      <p:sp>
        <p:nvSpPr>
          <p:cNvPr id="33796" name="Freeform 4"/>
          <p:cNvSpPr>
            <a:spLocks/>
          </p:cNvSpPr>
          <p:nvPr/>
        </p:nvSpPr>
        <p:spPr bwMode="auto">
          <a:xfrm>
            <a:off x="6477000" y="2971800"/>
            <a:ext cx="914400" cy="22860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2147483647 h 672"/>
              <a:gd name="T4" fmla="*/ 1134070229 w 576"/>
              <a:gd name="T5" fmla="*/ 2147483647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1110924584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6477000" y="3886200"/>
            <a:ext cx="993775" cy="76200"/>
            <a:chOff x="1536" y="2256"/>
            <a:chExt cx="626" cy="48"/>
          </a:xfrm>
        </p:grpSpPr>
        <p:sp>
          <p:nvSpPr>
            <p:cNvPr id="33828" name="Rectangle 6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29" name="Freeform 7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30" name="Line 8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3798" name="Group 9"/>
          <p:cNvGrpSpPr>
            <a:grpSpLocks/>
          </p:cNvGrpSpPr>
          <p:nvPr/>
        </p:nvGrpSpPr>
        <p:grpSpPr bwMode="auto">
          <a:xfrm>
            <a:off x="6477000" y="3124200"/>
            <a:ext cx="993775" cy="76200"/>
            <a:chOff x="1536" y="2256"/>
            <a:chExt cx="626" cy="48"/>
          </a:xfrm>
        </p:grpSpPr>
        <p:sp>
          <p:nvSpPr>
            <p:cNvPr id="33825" name="Rectangle 1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26" name="Freeform 1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27" name="Line 1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3799" name="Group 13"/>
          <p:cNvGrpSpPr>
            <a:grpSpLocks/>
          </p:cNvGrpSpPr>
          <p:nvPr/>
        </p:nvGrpSpPr>
        <p:grpSpPr bwMode="auto">
          <a:xfrm>
            <a:off x="6477000" y="3505200"/>
            <a:ext cx="993775" cy="76200"/>
            <a:chOff x="1536" y="2256"/>
            <a:chExt cx="626" cy="48"/>
          </a:xfrm>
        </p:grpSpPr>
        <p:sp>
          <p:nvSpPr>
            <p:cNvPr id="33822" name="Rectangle 1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23" name="Freeform 1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24" name="Line 1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3800" name="Line 17"/>
          <p:cNvSpPr>
            <a:spLocks noChangeShapeType="1"/>
          </p:cNvSpPr>
          <p:nvPr/>
        </p:nvSpPr>
        <p:spPr bwMode="auto">
          <a:xfrm>
            <a:off x="7239000" y="26670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3801" name="Line 18"/>
          <p:cNvSpPr>
            <a:spLocks noChangeShapeType="1"/>
          </p:cNvSpPr>
          <p:nvPr/>
        </p:nvSpPr>
        <p:spPr bwMode="auto">
          <a:xfrm>
            <a:off x="6629400" y="26670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3802" name="Freeform 19"/>
          <p:cNvSpPr>
            <a:spLocks/>
          </p:cNvSpPr>
          <p:nvPr/>
        </p:nvSpPr>
        <p:spPr bwMode="auto">
          <a:xfrm>
            <a:off x="6934200" y="2667000"/>
            <a:ext cx="762000" cy="2743200"/>
          </a:xfrm>
          <a:custGeom>
            <a:avLst/>
            <a:gdLst>
              <a:gd name="T0" fmla="*/ 0 w 482"/>
              <a:gd name="T1" fmla="*/ 2147483647 h 1584"/>
              <a:gd name="T2" fmla="*/ 4998847 w 482"/>
              <a:gd name="T3" fmla="*/ 2147483647 h 1584"/>
              <a:gd name="T4" fmla="*/ 1204655692 w 482"/>
              <a:gd name="T5" fmla="*/ 2147483647 h 1584"/>
              <a:gd name="T6" fmla="*/ 1204655692 w 482"/>
              <a:gd name="T7" fmla="*/ 0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482"/>
              <a:gd name="T13" fmla="*/ 0 h 1584"/>
              <a:gd name="T14" fmla="*/ 482 w 48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2" h="1584">
                <a:moveTo>
                  <a:pt x="0" y="1490"/>
                </a:moveTo>
                <a:lnTo>
                  <a:pt x="2" y="1584"/>
                </a:lnTo>
                <a:lnTo>
                  <a:pt x="482" y="1584"/>
                </a:lnTo>
                <a:lnTo>
                  <a:pt x="48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3803" name="Rectangle 20"/>
          <p:cNvSpPr>
            <a:spLocks noChangeArrowheads="1"/>
          </p:cNvSpPr>
          <p:nvPr/>
        </p:nvSpPr>
        <p:spPr bwMode="auto">
          <a:xfrm>
            <a:off x="64008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V1</a:t>
            </a:r>
          </a:p>
        </p:txBody>
      </p:sp>
      <p:sp>
        <p:nvSpPr>
          <p:cNvPr id="33804" name="Rectangle 21"/>
          <p:cNvSpPr>
            <a:spLocks noChangeArrowheads="1"/>
          </p:cNvSpPr>
          <p:nvPr/>
        </p:nvSpPr>
        <p:spPr bwMode="auto">
          <a:xfrm>
            <a:off x="69342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V2</a:t>
            </a:r>
          </a:p>
        </p:txBody>
      </p:sp>
      <p:sp>
        <p:nvSpPr>
          <p:cNvPr id="33805" name="Rectangle 22"/>
          <p:cNvSpPr>
            <a:spLocks noChangeArrowheads="1"/>
          </p:cNvSpPr>
          <p:nvPr/>
        </p:nvSpPr>
        <p:spPr bwMode="auto">
          <a:xfrm>
            <a:off x="74676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V3</a:t>
            </a:r>
          </a:p>
        </p:txBody>
      </p:sp>
      <p:sp>
        <p:nvSpPr>
          <p:cNvPr id="33806" name="Text Box 23"/>
          <p:cNvSpPr txBox="1">
            <a:spLocks noChangeArrowheads="1"/>
          </p:cNvSpPr>
          <p:nvPr/>
        </p:nvSpPr>
        <p:spPr bwMode="auto">
          <a:xfrm>
            <a:off x="5943600" y="5638800"/>
            <a:ext cx="2030413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V3 &lt;- V1 * V2</a:t>
            </a:r>
          </a:p>
        </p:txBody>
      </p:sp>
      <p:grpSp>
        <p:nvGrpSpPr>
          <p:cNvPr id="33807" name="Group 24"/>
          <p:cNvGrpSpPr>
            <a:grpSpLocks/>
          </p:cNvGrpSpPr>
          <p:nvPr/>
        </p:nvGrpSpPr>
        <p:grpSpPr bwMode="auto">
          <a:xfrm>
            <a:off x="6477000" y="5029200"/>
            <a:ext cx="993775" cy="76200"/>
            <a:chOff x="1536" y="2256"/>
            <a:chExt cx="626" cy="48"/>
          </a:xfrm>
        </p:grpSpPr>
        <p:sp>
          <p:nvSpPr>
            <p:cNvPr id="33819" name="Rectangle 2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20" name="Freeform 2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21" name="Line 2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3808" name="Group 28"/>
          <p:cNvGrpSpPr>
            <a:grpSpLocks/>
          </p:cNvGrpSpPr>
          <p:nvPr/>
        </p:nvGrpSpPr>
        <p:grpSpPr bwMode="auto">
          <a:xfrm>
            <a:off x="6477000" y="4267200"/>
            <a:ext cx="993775" cy="76200"/>
            <a:chOff x="1536" y="2256"/>
            <a:chExt cx="626" cy="48"/>
          </a:xfrm>
        </p:grpSpPr>
        <p:sp>
          <p:nvSpPr>
            <p:cNvPr id="33816" name="Rectangle 2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17" name="Freeform 3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18" name="Line 3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3809" name="Group 32"/>
          <p:cNvGrpSpPr>
            <a:grpSpLocks/>
          </p:cNvGrpSpPr>
          <p:nvPr/>
        </p:nvGrpSpPr>
        <p:grpSpPr bwMode="auto">
          <a:xfrm>
            <a:off x="6477000" y="4648200"/>
            <a:ext cx="993775" cy="76200"/>
            <a:chOff x="1536" y="2256"/>
            <a:chExt cx="626" cy="48"/>
          </a:xfrm>
        </p:grpSpPr>
        <p:sp>
          <p:nvSpPr>
            <p:cNvPr id="33813" name="Rectangle 3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14" name="Freeform 3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15" name="Line 3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3810" name="Text Box 36"/>
          <p:cNvSpPr txBox="1">
            <a:spLocks noChangeArrowheads="1"/>
          </p:cNvSpPr>
          <p:nvPr/>
        </p:nvSpPr>
        <p:spPr bwMode="auto">
          <a:xfrm>
            <a:off x="3733800" y="3962400"/>
            <a:ext cx="18288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ko-KR" altLang="en-US">
              <a:latin typeface="Verdana" pitchFamily="34" charset="0"/>
              <a:ea typeface="굴림" pitchFamily="34" charset="-127"/>
            </a:endParaRPr>
          </a:p>
        </p:txBody>
      </p:sp>
      <p:sp>
        <p:nvSpPr>
          <p:cNvPr id="33811" name="Text Box 37"/>
          <p:cNvSpPr txBox="1">
            <a:spLocks noChangeArrowheads="1"/>
          </p:cNvSpPr>
          <p:nvPr/>
        </p:nvSpPr>
        <p:spPr bwMode="auto">
          <a:xfrm>
            <a:off x="2660650" y="4491038"/>
            <a:ext cx="32178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i="1">
                <a:latin typeface="Verdana" pitchFamily="34" charset="0"/>
                <a:ea typeface="굴림" pitchFamily="34" charset="-127"/>
              </a:rPr>
              <a:t>Six stage multiply pipeline</a:t>
            </a:r>
          </a:p>
        </p:txBody>
      </p:sp>
      <p:sp>
        <p:nvSpPr>
          <p:cNvPr id="33812" name="Line 38"/>
          <p:cNvSpPr>
            <a:spLocks noChangeShapeType="1"/>
          </p:cNvSpPr>
          <p:nvPr/>
        </p:nvSpPr>
        <p:spPr bwMode="auto">
          <a:xfrm flipV="1">
            <a:off x="5715000" y="4343400"/>
            <a:ext cx="7620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C8FCB2C-61B7-44B5-8FBD-6EE67A4F8958}" type="slidenum">
              <a:rPr lang="en-US" smtClean="0">
                <a:latin typeface="Times New Roman" pitchFamily="18" charset="0"/>
                <a:cs typeface="Arial" charset="0"/>
              </a:rPr>
              <a:pPr/>
              <a:t>11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303213"/>
            <a:ext cx="7162800" cy="47625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Instruction Execution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974975" y="965200"/>
            <a:ext cx="1568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>
                <a:latin typeface="Verdana" pitchFamily="34" charset="0"/>
                <a:ea typeface="굴림" pitchFamily="34" charset="-127"/>
              </a:rPr>
              <a:t>ADDV C,A,B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693738" y="1408113"/>
            <a:ext cx="2741612" cy="4816475"/>
            <a:chOff x="480" y="816"/>
            <a:chExt cx="1727" cy="3034"/>
          </a:xfrm>
        </p:grpSpPr>
        <p:grpSp>
          <p:nvGrpSpPr>
            <p:cNvPr id="35960" name="Group 5"/>
            <p:cNvGrpSpPr>
              <a:grpSpLocks/>
            </p:cNvGrpSpPr>
            <p:nvPr/>
          </p:nvGrpSpPr>
          <p:grpSpPr bwMode="auto">
            <a:xfrm>
              <a:off x="658" y="1882"/>
              <a:ext cx="798" cy="1968"/>
              <a:chOff x="815" y="1402"/>
              <a:chExt cx="798" cy="1968"/>
            </a:xfrm>
          </p:grpSpPr>
          <p:sp>
            <p:nvSpPr>
              <p:cNvPr id="35963" name="Freeform 6"/>
              <p:cNvSpPr>
                <a:spLocks/>
              </p:cNvSpPr>
              <p:nvPr/>
            </p:nvSpPr>
            <p:spPr bwMode="auto">
              <a:xfrm>
                <a:off x="960" y="2352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35964" name="Group 7"/>
              <p:cNvGrpSpPr>
                <a:grpSpLocks/>
              </p:cNvGrpSpPr>
              <p:nvPr/>
            </p:nvGrpSpPr>
            <p:grpSpPr bwMode="auto">
              <a:xfrm>
                <a:off x="960" y="2928"/>
                <a:ext cx="626" cy="48"/>
                <a:chOff x="1536" y="2256"/>
                <a:chExt cx="626" cy="48"/>
              </a:xfrm>
            </p:grpSpPr>
            <p:sp>
              <p:nvSpPr>
                <p:cNvPr id="35987" name="Rectangle 8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88" name="Freeform 9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89" name="Line 10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65" name="Group 11"/>
              <p:cNvGrpSpPr>
                <a:grpSpLocks/>
              </p:cNvGrpSpPr>
              <p:nvPr/>
            </p:nvGrpSpPr>
            <p:grpSpPr bwMode="auto">
              <a:xfrm>
                <a:off x="960" y="2448"/>
                <a:ext cx="626" cy="48"/>
                <a:chOff x="1536" y="2256"/>
                <a:chExt cx="626" cy="48"/>
              </a:xfrm>
            </p:grpSpPr>
            <p:sp>
              <p:nvSpPr>
                <p:cNvPr id="35984" name="Rectangle 12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85" name="Freeform 1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86" name="Line 14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66" name="Group 15"/>
              <p:cNvGrpSpPr>
                <a:grpSpLocks/>
              </p:cNvGrpSpPr>
              <p:nvPr/>
            </p:nvGrpSpPr>
            <p:grpSpPr bwMode="auto">
              <a:xfrm>
                <a:off x="960" y="2688"/>
                <a:ext cx="626" cy="48"/>
                <a:chOff x="1536" y="2256"/>
                <a:chExt cx="626" cy="48"/>
              </a:xfrm>
            </p:grpSpPr>
            <p:sp>
              <p:nvSpPr>
                <p:cNvPr id="35981" name="Rectangle 16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82" name="Freeform 17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83" name="Line 18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5967" name="Text Box 19"/>
              <p:cNvSpPr txBox="1">
                <a:spLocks noChangeArrowheads="1"/>
              </p:cNvSpPr>
              <p:nvPr/>
            </p:nvSpPr>
            <p:spPr bwMode="auto">
              <a:xfrm>
                <a:off x="1055" y="269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C[1]</a:t>
                </a:r>
              </a:p>
            </p:txBody>
          </p:sp>
          <p:sp>
            <p:nvSpPr>
              <p:cNvPr id="35968" name="Text Box 20"/>
              <p:cNvSpPr txBox="1">
                <a:spLocks noChangeArrowheads="1"/>
              </p:cNvSpPr>
              <p:nvPr/>
            </p:nvSpPr>
            <p:spPr bwMode="auto">
              <a:xfrm>
                <a:off x="1055" y="245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C[2]</a:t>
                </a:r>
              </a:p>
            </p:txBody>
          </p:sp>
          <p:sp>
            <p:nvSpPr>
              <p:cNvPr id="35969" name="Text Box 21"/>
              <p:cNvSpPr txBox="1">
                <a:spLocks noChangeArrowheads="1"/>
              </p:cNvSpPr>
              <p:nvPr/>
            </p:nvSpPr>
            <p:spPr bwMode="auto">
              <a:xfrm>
                <a:off x="1055" y="317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C[0]</a:t>
                </a:r>
              </a:p>
            </p:txBody>
          </p:sp>
          <p:sp>
            <p:nvSpPr>
              <p:cNvPr id="35970" name="Line 22"/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71" name="Line 23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72" name="Line 24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73" name="Text Box 25"/>
              <p:cNvSpPr txBox="1">
                <a:spLocks noChangeArrowheads="1"/>
              </p:cNvSpPr>
              <p:nvPr/>
            </p:nvSpPr>
            <p:spPr bwMode="auto">
              <a:xfrm>
                <a:off x="815" y="1978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A[3]</a:t>
                </a:r>
              </a:p>
            </p:txBody>
          </p:sp>
          <p:sp>
            <p:nvSpPr>
              <p:cNvPr id="35974" name="Text Box 26"/>
              <p:cNvSpPr txBox="1">
                <a:spLocks noChangeArrowheads="1"/>
              </p:cNvSpPr>
              <p:nvPr/>
            </p:nvSpPr>
            <p:spPr bwMode="auto">
              <a:xfrm>
                <a:off x="1247" y="1978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B[3]</a:t>
                </a:r>
              </a:p>
            </p:txBody>
          </p:sp>
          <p:sp>
            <p:nvSpPr>
              <p:cNvPr id="35975" name="Text Box 27"/>
              <p:cNvSpPr txBox="1">
                <a:spLocks noChangeArrowheads="1"/>
              </p:cNvSpPr>
              <p:nvPr/>
            </p:nvSpPr>
            <p:spPr bwMode="auto">
              <a:xfrm>
                <a:off x="815" y="1786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A[4]</a:t>
                </a:r>
              </a:p>
            </p:txBody>
          </p:sp>
          <p:sp>
            <p:nvSpPr>
              <p:cNvPr id="35976" name="Text Box 28"/>
              <p:cNvSpPr txBox="1">
                <a:spLocks noChangeArrowheads="1"/>
              </p:cNvSpPr>
              <p:nvPr/>
            </p:nvSpPr>
            <p:spPr bwMode="auto">
              <a:xfrm>
                <a:off x="1247" y="1786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B[4]</a:t>
                </a:r>
              </a:p>
            </p:txBody>
          </p:sp>
          <p:sp>
            <p:nvSpPr>
              <p:cNvPr id="35977" name="Text Box 29"/>
              <p:cNvSpPr txBox="1">
                <a:spLocks noChangeArrowheads="1"/>
              </p:cNvSpPr>
              <p:nvPr/>
            </p:nvSpPr>
            <p:spPr bwMode="auto">
              <a:xfrm>
                <a:off x="815" y="1594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A[5]</a:t>
                </a:r>
              </a:p>
            </p:txBody>
          </p:sp>
          <p:sp>
            <p:nvSpPr>
              <p:cNvPr id="35978" name="Text Box 30"/>
              <p:cNvSpPr txBox="1">
                <a:spLocks noChangeArrowheads="1"/>
              </p:cNvSpPr>
              <p:nvPr/>
            </p:nvSpPr>
            <p:spPr bwMode="auto">
              <a:xfrm>
                <a:off x="1247" y="1594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B[5]</a:t>
                </a:r>
              </a:p>
            </p:txBody>
          </p:sp>
          <p:sp>
            <p:nvSpPr>
              <p:cNvPr id="35979" name="Text Box 31"/>
              <p:cNvSpPr txBox="1">
                <a:spLocks noChangeArrowheads="1"/>
              </p:cNvSpPr>
              <p:nvPr/>
            </p:nvSpPr>
            <p:spPr bwMode="auto">
              <a:xfrm>
                <a:off x="815" y="1402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A[6]</a:t>
                </a:r>
              </a:p>
            </p:txBody>
          </p:sp>
          <p:sp>
            <p:nvSpPr>
              <p:cNvPr id="35980" name="Text Box 32"/>
              <p:cNvSpPr txBox="1">
                <a:spLocks noChangeArrowheads="1"/>
              </p:cNvSpPr>
              <p:nvPr/>
            </p:nvSpPr>
            <p:spPr bwMode="auto">
              <a:xfrm>
                <a:off x="1247" y="1402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B[6]</a:t>
                </a:r>
              </a:p>
            </p:txBody>
          </p:sp>
        </p:grpSp>
        <p:sp>
          <p:nvSpPr>
            <p:cNvPr id="35961" name="Line 33"/>
            <p:cNvSpPr>
              <a:spLocks noChangeShapeType="1"/>
            </p:cNvSpPr>
            <p:nvPr/>
          </p:nvSpPr>
          <p:spPr bwMode="auto">
            <a:xfrm flipH="1">
              <a:off x="1152" y="816"/>
              <a:ext cx="1008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5962" name="Oval 34"/>
            <p:cNvSpPr>
              <a:spLocks noChangeArrowheads="1"/>
            </p:cNvSpPr>
            <p:nvPr/>
          </p:nvSpPr>
          <p:spPr bwMode="auto">
            <a:xfrm>
              <a:off x="480" y="954"/>
              <a:ext cx="1727" cy="63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Execution using one pipelined functional unit</a:t>
              </a:r>
            </a:p>
          </p:txBody>
        </p:sp>
      </p:grpSp>
      <p:grpSp>
        <p:nvGrpSpPr>
          <p:cNvPr id="35845" name="Group 35"/>
          <p:cNvGrpSpPr>
            <a:grpSpLocks/>
          </p:cNvGrpSpPr>
          <p:nvPr/>
        </p:nvGrpSpPr>
        <p:grpSpPr bwMode="auto">
          <a:xfrm>
            <a:off x="3130550" y="1408113"/>
            <a:ext cx="5341938" cy="4816475"/>
            <a:chOff x="2015" y="816"/>
            <a:chExt cx="3365" cy="3034"/>
          </a:xfrm>
        </p:grpSpPr>
        <p:grpSp>
          <p:nvGrpSpPr>
            <p:cNvPr id="35846" name="Group 36"/>
            <p:cNvGrpSpPr>
              <a:grpSpLocks/>
            </p:cNvGrpSpPr>
            <p:nvPr/>
          </p:nvGrpSpPr>
          <p:grpSpPr bwMode="auto">
            <a:xfrm>
              <a:off x="2015" y="1882"/>
              <a:ext cx="869" cy="1968"/>
              <a:chOff x="780" y="1402"/>
              <a:chExt cx="869" cy="1968"/>
            </a:xfrm>
          </p:grpSpPr>
          <p:sp>
            <p:nvSpPr>
              <p:cNvPr id="35933" name="Freeform 37"/>
              <p:cNvSpPr>
                <a:spLocks/>
              </p:cNvSpPr>
              <p:nvPr/>
            </p:nvSpPr>
            <p:spPr bwMode="auto">
              <a:xfrm>
                <a:off x="960" y="2352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35934" name="Group 38"/>
              <p:cNvGrpSpPr>
                <a:grpSpLocks/>
              </p:cNvGrpSpPr>
              <p:nvPr/>
            </p:nvGrpSpPr>
            <p:grpSpPr bwMode="auto">
              <a:xfrm>
                <a:off x="960" y="2928"/>
                <a:ext cx="626" cy="48"/>
                <a:chOff x="1536" y="2256"/>
                <a:chExt cx="626" cy="48"/>
              </a:xfrm>
            </p:grpSpPr>
            <p:sp>
              <p:nvSpPr>
                <p:cNvPr id="35957" name="Rectangle 39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58" name="Freeform 40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59" name="Line 41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35" name="Group 42"/>
              <p:cNvGrpSpPr>
                <a:grpSpLocks/>
              </p:cNvGrpSpPr>
              <p:nvPr/>
            </p:nvGrpSpPr>
            <p:grpSpPr bwMode="auto">
              <a:xfrm>
                <a:off x="960" y="2448"/>
                <a:ext cx="626" cy="48"/>
                <a:chOff x="1536" y="2256"/>
                <a:chExt cx="626" cy="48"/>
              </a:xfrm>
            </p:grpSpPr>
            <p:sp>
              <p:nvSpPr>
                <p:cNvPr id="35954" name="Rectangle 43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55" name="Freeform 44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56" name="Line 45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36" name="Group 46"/>
              <p:cNvGrpSpPr>
                <a:grpSpLocks/>
              </p:cNvGrpSpPr>
              <p:nvPr/>
            </p:nvGrpSpPr>
            <p:grpSpPr bwMode="auto">
              <a:xfrm>
                <a:off x="960" y="2688"/>
                <a:ext cx="626" cy="48"/>
                <a:chOff x="1536" y="2256"/>
                <a:chExt cx="626" cy="48"/>
              </a:xfrm>
            </p:grpSpPr>
            <p:sp>
              <p:nvSpPr>
                <p:cNvPr id="35951" name="Rectangle 47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52" name="Freeform 4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53" name="Line 49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5937" name="Text Box 50"/>
              <p:cNvSpPr txBox="1">
                <a:spLocks noChangeArrowheads="1"/>
              </p:cNvSpPr>
              <p:nvPr/>
            </p:nvSpPr>
            <p:spPr bwMode="auto">
              <a:xfrm>
                <a:off x="1055" y="269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C[4]</a:t>
                </a:r>
              </a:p>
            </p:txBody>
          </p:sp>
          <p:sp>
            <p:nvSpPr>
              <p:cNvPr id="35938" name="Text Box 51"/>
              <p:cNvSpPr txBox="1">
                <a:spLocks noChangeArrowheads="1"/>
              </p:cNvSpPr>
              <p:nvPr/>
            </p:nvSpPr>
            <p:spPr bwMode="auto">
              <a:xfrm>
                <a:off x="1055" y="245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C[8]</a:t>
                </a:r>
              </a:p>
            </p:txBody>
          </p:sp>
          <p:sp>
            <p:nvSpPr>
              <p:cNvPr id="35939" name="Text Box 52"/>
              <p:cNvSpPr txBox="1">
                <a:spLocks noChangeArrowheads="1"/>
              </p:cNvSpPr>
              <p:nvPr/>
            </p:nvSpPr>
            <p:spPr bwMode="auto">
              <a:xfrm>
                <a:off x="1055" y="317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C[0]</a:t>
                </a:r>
              </a:p>
            </p:txBody>
          </p:sp>
          <p:sp>
            <p:nvSpPr>
              <p:cNvPr id="35940" name="Line 53"/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41" name="Line 54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42" name="Line 55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43" name="Text Box 56"/>
              <p:cNvSpPr txBox="1">
                <a:spLocks noChangeArrowheads="1"/>
              </p:cNvSpPr>
              <p:nvPr/>
            </p:nvSpPr>
            <p:spPr bwMode="auto">
              <a:xfrm>
                <a:off x="780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A[12]</a:t>
                </a:r>
              </a:p>
            </p:txBody>
          </p:sp>
          <p:sp>
            <p:nvSpPr>
              <p:cNvPr id="35944" name="Text Box 57"/>
              <p:cNvSpPr txBox="1">
                <a:spLocks noChangeArrowheads="1"/>
              </p:cNvSpPr>
              <p:nvPr/>
            </p:nvSpPr>
            <p:spPr bwMode="auto">
              <a:xfrm>
                <a:off x="1212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B[12]</a:t>
                </a:r>
              </a:p>
            </p:txBody>
          </p:sp>
          <p:sp>
            <p:nvSpPr>
              <p:cNvPr id="35945" name="Text Box 58"/>
              <p:cNvSpPr txBox="1">
                <a:spLocks noChangeArrowheads="1"/>
              </p:cNvSpPr>
              <p:nvPr/>
            </p:nvSpPr>
            <p:spPr bwMode="auto">
              <a:xfrm>
                <a:off x="780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A[16]</a:t>
                </a:r>
              </a:p>
            </p:txBody>
          </p:sp>
          <p:sp>
            <p:nvSpPr>
              <p:cNvPr id="35946" name="Text Box 59"/>
              <p:cNvSpPr txBox="1">
                <a:spLocks noChangeArrowheads="1"/>
              </p:cNvSpPr>
              <p:nvPr/>
            </p:nvSpPr>
            <p:spPr bwMode="auto">
              <a:xfrm>
                <a:off x="1212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B[16]</a:t>
                </a:r>
              </a:p>
            </p:txBody>
          </p:sp>
          <p:sp>
            <p:nvSpPr>
              <p:cNvPr id="35947" name="Text Box 60"/>
              <p:cNvSpPr txBox="1">
                <a:spLocks noChangeArrowheads="1"/>
              </p:cNvSpPr>
              <p:nvPr/>
            </p:nvSpPr>
            <p:spPr bwMode="auto">
              <a:xfrm>
                <a:off x="780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A[20]</a:t>
                </a:r>
              </a:p>
            </p:txBody>
          </p:sp>
          <p:sp>
            <p:nvSpPr>
              <p:cNvPr id="35948" name="Text Box 61"/>
              <p:cNvSpPr txBox="1">
                <a:spLocks noChangeArrowheads="1"/>
              </p:cNvSpPr>
              <p:nvPr/>
            </p:nvSpPr>
            <p:spPr bwMode="auto">
              <a:xfrm>
                <a:off x="1212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B[20]</a:t>
                </a:r>
              </a:p>
            </p:txBody>
          </p:sp>
          <p:sp>
            <p:nvSpPr>
              <p:cNvPr id="35949" name="Text Box 62"/>
              <p:cNvSpPr txBox="1">
                <a:spLocks noChangeArrowheads="1"/>
              </p:cNvSpPr>
              <p:nvPr/>
            </p:nvSpPr>
            <p:spPr bwMode="auto">
              <a:xfrm>
                <a:off x="780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A[24]</a:t>
                </a:r>
              </a:p>
            </p:txBody>
          </p:sp>
          <p:sp>
            <p:nvSpPr>
              <p:cNvPr id="35950" name="Text Box 63"/>
              <p:cNvSpPr txBox="1">
                <a:spLocks noChangeArrowheads="1"/>
              </p:cNvSpPr>
              <p:nvPr/>
            </p:nvSpPr>
            <p:spPr bwMode="auto">
              <a:xfrm>
                <a:off x="1212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B[24]</a:t>
                </a:r>
              </a:p>
            </p:txBody>
          </p:sp>
        </p:grpSp>
        <p:grpSp>
          <p:nvGrpSpPr>
            <p:cNvPr id="35847" name="Group 64"/>
            <p:cNvGrpSpPr>
              <a:grpSpLocks/>
            </p:cNvGrpSpPr>
            <p:nvPr/>
          </p:nvGrpSpPr>
          <p:grpSpPr bwMode="auto">
            <a:xfrm>
              <a:off x="2879" y="1882"/>
              <a:ext cx="869" cy="1968"/>
              <a:chOff x="780" y="1402"/>
              <a:chExt cx="869" cy="1968"/>
            </a:xfrm>
          </p:grpSpPr>
          <p:sp>
            <p:nvSpPr>
              <p:cNvPr id="35906" name="Freeform 65"/>
              <p:cNvSpPr>
                <a:spLocks/>
              </p:cNvSpPr>
              <p:nvPr/>
            </p:nvSpPr>
            <p:spPr bwMode="auto">
              <a:xfrm>
                <a:off x="960" y="2352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35907" name="Group 66"/>
              <p:cNvGrpSpPr>
                <a:grpSpLocks/>
              </p:cNvGrpSpPr>
              <p:nvPr/>
            </p:nvGrpSpPr>
            <p:grpSpPr bwMode="auto">
              <a:xfrm>
                <a:off x="960" y="2928"/>
                <a:ext cx="626" cy="48"/>
                <a:chOff x="1536" y="2256"/>
                <a:chExt cx="626" cy="48"/>
              </a:xfrm>
            </p:grpSpPr>
            <p:sp>
              <p:nvSpPr>
                <p:cNvPr id="35930" name="Rectangle 67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31" name="Freeform 6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32" name="Line 69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08" name="Group 70"/>
              <p:cNvGrpSpPr>
                <a:grpSpLocks/>
              </p:cNvGrpSpPr>
              <p:nvPr/>
            </p:nvGrpSpPr>
            <p:grpSpPr bwMode="auto">
              <a:xfrm>
                <a:off x="960" y="2448"/>
                <a:ext cx="626" cy="48"/>
                <a:chOff x="1536" y="2256"/>
                <a:chExt cx="626" cy="48"/>
              </a:xfrm>
            </p:grpSpPr>
            <p:sp>
              <p:nvSpPr>
                <p:cNvPr id="35927" name="Rectangle 71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28" name="Freeform 72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29" name="Line 73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09" name="Group 74"/>
              <p:cNvGrpSpPr>
                <a:grpSpLocks/>
              </p:cNvGrpSpPr>
              <p:nvPr/>
            </p:nvGrpSpPr>
            <p:grpSpPr bwMode="auto">
              <a:xfrm>
                <a:off x="960" y="2688"/>
                <a:ext cx="626" cy="48"/>
                <a:chOff x="1536" y="2256"/>
                <a:chExt cx="626" cy="48"/>
              </a:xfrm>
            </p:grpSpPr>
            <p:sp>
              <p:nvSpPr>
                <p:cNvPr id="35924" name="Rectangle 75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25" name="Freeform 76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26" name="Line 77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5910" name="Text Box 78"/>
              <p:cNvSpPr txBox="1">
                <a:spLocks noChangeArrowheads="1"/>
              </p:cNvSpPr>
              <p:nvPr/>
            </p:nvSpPr>
            <p:spPr bwMode="auto">
              <a:xfrm>
                <a:off x="1055" y="269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C[5]</a:t>
                </a:r>
              </a:p>
            </p:txBody>
          </p:sp>
          <p:sp>
            <p:nvSpPr>
              <p:cNvPr id="35911" name="Text Box 79"/>
              <p:cNvSpPr txBox="1">
                <a:spLocks noChangeArrowheads="1"/>
              </p:cNvSpPr>
              <p:nvPr/>
            </p:nvSpPr>
            <p:spPr bwMode="auto">
              <a:xfrm>
                <a:off x="1055" y="245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C[9]</a:t>
                </a:r>
              </a:p>
            </p:txBody>
          </p:sp>
          <p:sp>
            <p:nvSpPr>
              <p:cNvPr id="35912" name="Text Box 80"/>
              <p:cNvSpPr txBox="1">
                <a:spLocks noChangeArrowheads="1"/>
              </p:cNvSpPr>
              <p:nvPr/>
            </p:nvSpPr>
            <p:spPr bwMode="auto">
              <a:xfrm>
                <a:off x="1055" y="317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C[1]</a:t>
                </a:r>
              </a:p>
            </p:txBody>
          </p:sp>
          <p:sp>
            <p:nvSpPr>
              <p:cNvPr id="35913" name="Line 81"/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14" name="Line 82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15" name="Line 83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16" name="Text Box 84"/>
              <p:cNvSpPr txBox="1">
                <a:spLocks noChangeArrowheads="1"/>
              </p:cNvSpPr>
              <p:nvPr/>
            </p:nvSpPr>
            <p:spPr bwMode="auto">
              <a:xfrm>
                <a:off x="780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A[13]</a:t>
                </a:r>
              </a:p>
            </p:txBody>
          </p:sp>
          <p:sp>
            <p:nvSpPr>
              <p:cNvPr id="35917" name="Text Box 85"/>
              <p:cNvSpPr txBox="1">
                <a:spLocks noChangeArrowheads="1"/>
              </p:cNvSpPr>
              <p:nvPr/>
            </p:nvSpPr>
            <p:spPr bwMode="auto">
              <a:xfrm>
                <a:off x="1212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B[13]</a:t>
                </a:r>
              </a:p>
            </p:txBody>
          </p:sp>
          <p:sp>
            <p:nvSpPr>
              <p:cNvPr id="35918" name="Text Box 86"/>
              <p:cNvSpPr txBox="1">
                <a:spLocks noChangeArrowheads="1"/>
              </p:cNvSpPr>
              <p:nvPr/>
            </p:nvSpPr>
            <p:spPr bwMode="auto">
              <a:xfrm>
                <a:off x="780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A[17]</a:t>
                </a:r>
              </a:p>
            </p:txBody>
          </p:sp>
          <p:sp>
            <p:nvSpPr>
              <p:cNvPr id="35919" name="Text Box 87"/>
              <p:cNvSpPr txBox="1">
                <a:spLocks noChangeArrowheads="1"/>
              </p:cNvSpPr>
              <p:nvPr/>
            </p:nvSpPr>
            <p:spPr bwMode="auto">
              <a:xfrm>
                <a:off x="1212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B[17]</a:t>
                </a:r>
              </a:p>
            </p:txBody>
          </p:sp>
          <p:sp>
            <p:nvSpPr>
              <p:cNvPr id="35920" name="Text Box 88"/>
              <p:cNvSpPr txBox="1">
                <a:spLocks noChangeArrowheads="1"/>
              </p:cNvSpPr>
              <p:nvPr/>
            </p:nvSpPr>
            <p:spPr bwMode="auto">
              <a:xfrm>
                <a:off x="780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A[21]</a:t>
                </a:r>
              </a:p>
            </p:txBody>
          </p:sp>
          <p:sp>
            <p:nvSpPr>
              <p:cNvPr id="35921" name="Text Box 89"/>
              <p:cNvSpPr txBox="1">
                <a:spLocks noChangeArrowheads="1"/>
              </p:cNvSpPr>
              <p:nvPr/>
            </p:nvSpPr>
            <p:spPr bwMode="auto">
              <a:xfrm>
                <a:off x="1212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B[21]</a:t>
                </a:r>
              </a:p>
            </p:txBody>
          </p:sp>
          <p:sp>
            <p:nvSpPr>
              <p:cNvPr id="35922" name="Text Box 90"/>
              <p:cNvSpPr txBox="1">
                <a:spLocks noChangeArrowheads="1"/>
              </p:cNvSpPr>
              <p:nvPr/>
            </p:nvSpPr>
            <p:spPr bwMode="auto">
              <a:xfrm>
                <a:off x="780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A[25]</a:t>
                </a:r>
              </a:p>
            </p:txBody>
          </p:sp>
          <p:sp>
            <p:nvSpPr>
              <p:cNvPr id="35923" name="Text Box 91"/>
              <p:cNvSpPr txBox="1">
                <a:spLocks noChangeArrowheads="1"/>
              </p:cNvSpPr>
              <p:nvPr/>
            </p:nvSpPr>
            <p:spPr bwMode="auto">
              <a:xfrm>
                <a:off x="1212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B[25]</a:t>
                </a:r>
              </a:p>
            </p:txBody>
          </p:sp>
        </p:grpSp>
        <p:grpSp>
          <p:nvGrpSpPr>
            <p:cNvPr id="35848" name="Group 92"/>
            <p:cNvGrpSpPr>
              <a:grpSpLocks/>
            </p:cNvGrpSpPr>
            <p:nvPr/>
          </p:nvGrpSpPr>
          <p:grpSpPr bwMode="auto">
            <a:xfrm>
              <a:off x="3695" y="1882"/>
              <a:ext cx="869" cy="1968"/>
              <a:chOff x="780" y="1402"/>
              <a:chExt cx="869" cy="1968"/>
            </a:xfrm>
          </p:grpSpPr>
          <p:sp>
            <p:nvSpPr>
              <p:cNvPr id="35879" name="Freeform 93"/>
              <p:cNvSpPr>
                <a:spLocks/>
              </p:cNvSpPr>
              <p:nvPr/>
            </p:nvSpPr>
            <p:spPr bwMode="auto">
              <a:xfrm>
                <a:off x="960" y="2352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35880" name="Group 94"/>
              <p:cNvGrpSpPr>
                <a:grpSpLocks/>
              </p:cNvGrpSpPr>
              <p:nvPr/>
            </p:nvGrpSpPr>
            <p:grpSpPr bwMode="auto">
              <a:xfrm>
                <a:off x="960" y="2928"/>
                <a:ext cx="626" cy="48"/>
                <a:chOff x="1536" y="2256"/>
                <a:chExt cx="626" cy="48"/>
              </a:xfrm>
            </p:grpSpPr>
            <p:sp>
              <p:nvSpPr>
                <p:cNvPr id="35903" name="Rectangle 95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04" name="Freeform 96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05" name="Line 97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881" name="Group 98"/>
              <p:cNvGrpSpPr>
                <a:grpSpLocks/>
              </p:cNvGrpSpPr>
              <p:nvPr/>
            </p:nvGrpSpPr>
            <p:grpSpPr bwMode="auto">
              <a:xfrm>
                <a:off x="960" y="2448"/>
                <a:ext cx="626" cy="48"/>
                <a:chOff x="1536" y="2256"/>
                <a:chExt cx="626" cy="48"/>
              </a:xfrm>
            </p:grpSpPr>
            <p:sp>
              <p:nvSpPr>
                <p:cNvPr id="35900" name="Rectangle 99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01" name="Freeform 100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02" name="Line 101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882" name="Group 102"/>
              <p:cNvGrpSpPr>
                <a:grpSpLocks/>
              </p:cNvGrpSpPr>
              <p:nvPr/>
            </p:nvGrpSpPr>
            <p:grpSpPr bwMode="auto">
              <a:xfrm>
                <a:off x="960" y="2688"/>
                <a:ext cx="626" cy="48"/>
                <a:chOff x="1536" y="2256"/>
                <a:chExt cx="626" cy="48"/>
              </a:xfrm>
            </p:grpSpPr>
            <p:sp>
              <p:nvSpPr>
                <p:cNvPr id="35897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898" name="Freeform 104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899" name="Line 105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5883" name="Text Box 106"/>
              <p:cNvSpPr txBox="1">
                <a:spLocks noChangeArrowheads="1"/>
              </p:cNvSpPr>
              <p:nvPr/>
            </p:nvSpPr>
            <p:spPr bwMode="auto">
              <a:xfrm>
                <a:off x="1055" y="269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C[6]</a:t>
                </a:r>
              </a:p>
            </p:txBody>
          </p:sp>
          <p:sp>
            <p:nvSpPr>
              <p:cNvPr id="35884" name="Text Box 107"/>
              <p:cNvSpPr txBox="1">
                <a:spLocks noChangeArrowheads="1"/>
              </p:cNvSpPr>
              <p:nvPr/>
            </p:nvSpPr>
            <p:spPr bwMode="auto">
              <a:xfrm>
                <a:off x="1020" y="2458"/>
                <a:ext cx="438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C[10]</a:t>
                </a:r>
              </a:p>
            </p:txBody>
          </p:sp>
          <p:sp>
            <p:nvSpPr>
              <p:cNvPr id="35885" name="Text Box 108"/>
              <p:cNvSpPr txBox="1">
                <a:spLocks noChangeArrowheads="1"/>
              </p:cNvSpPr>
              <p:nvPr/>
            </p:nvSpPr>
            <p:spPr bwMode="auto">
              <a:xfrm>
                <a:off x="1055" y="317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C[2]</a:t>
                </a:r>
              </a:p>
            </p:txBody>
          </p:sp>
          <p:sp>
            <p:nvSpPr>
              <p:cNvPr id="35886" name="Line 109"/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87" name="Line 110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88" name="Line 111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89" name="Text Box 112"/>
              <p:cNvSpPr txBox="1">
                <a:spLocks noChangeArrowheads="1"/>
              </p:cNvSpPr>
              <p:nvPr/>
            </p:nvSpPr>
            <p:spPr bwMode="auto">
              <a:xfrm>
                <a:off x="780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A[14]</a:t>
                </a:r>
              </a:p>
            </p:txBody>
          </p:sp>
          <p:sp>
            <p:nvSpPr>
              <p:cNvPr id="35890" name="Text Box 113"/>
              <p:cNvSpPr txBox="1">
                <a:spLocks noChangeArrowheads="1"/>
              </p:cNvSpPr>
              <p:nvPr/>
            </p:nvSpPr>
            <p:spPr bwMode="auto">
              <a:xfrm>
                <a:off x="1212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B[14]</a:t>
                </a:r>
              </a:p>
            </p:txBody>
          </p:sp>
          <p:sp>
            <p:nvSpPr>
              <p:cNvPr id="35891" name="Text Box 114"/>
              <p:cNvSpPr txBox="1">
                <a:spLocks noChangeArrowheads="1"/>
              </p:cNvSpPr>
              <p:nvPr/>
            </p:nvSpPr>
            <p:spPr bwMode="auto">
              <a:xfrm>
                <a:off x="780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A[18]</a:t>
                </a:r>
              </a:p>
            </p:txBody>
          </p:sp>
          <p:sp>
            <p:nvSpPr>
              <p:cNvPr id="35892" name="Text Box 115"/>
              <p:cNvSpPr txBox="1">
                <a:spLocks noChangeArrowheads="1"/>
              </p:cNvSpPr>
              <p:nvPr/>
            </p:nvSpPr>
            <p:spPr bwMode="auto">
              <a:xfrm>
                <a:off x="1212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B[18]</a:t>
                </a:r>
              </a:p>
            </p:txBody>
          </p:sp>
          <p:sp>
            <p:nvSpPr>
              <p:cNvPr id="35893" name="Text Box 116"/>
              <p:cNvSpPr txBox="1">
                <a:spLocks noChangeArrowheads="1"/>
              </p:cNvSpPr>
              <p:nvPr/>
            </p:nvSpPr>
            <p:spPr bwMode="auto">
              <a:xfrm>
                <a:off x="780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A[22]</a:t>
                </a:r>
              </a:p>
            </p:txBody>
          </p:sp>
          <p:sp>
            <p:nvSpPr>
              <p:cNvPr id="35894" name="Text Box 117"/>
              <p:cNvSpPr txBox="1">
                <a:spLocks noChangeArrowheads="1"/>
              </p:cNvSpPr>
              <p:nvPr/>
            </p:nvSpPr>
            <p:spPr bwMode="auto">
              <a:xfrm>
                <a:off x="1212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B[22]</a:t>
                </a:r>
              </a:p>
            </p:txBody>
          </p:sp>
          <p:sp>
            <p:nvSpPr>
              <p:cNvPr id="35895" name="Text Box 118"/>
              <p:cNvSpPr txBox="1">
                <a:spLocks noChangeArrowheads="1"/>
              </p:cNvSpPr>
              <p:nvPr/>
            </p:nvSpPr>
            <p:spPr bwMode="auto">
              <a:xfrm>
                <a:off x="780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A[26]</a:t>
                </a:r>
              </a:p>
            </p:txBody>
          </p:sp>
          <p:sp>
            <p:nvSpPr>
              <p:cNvPr id="35896" name="Text Box 119"/>
              <p:cNvSpPr txBox="1">
                <a:spLocks noChangeArrowheads="1"/>
              </p:cNvSpPr>
              <p:nvPr/>
            </p:nvSpPr>
            <p:spPr bwMode="auto">
              <a:xfrm>
                <a:off x="1212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B[26]</a:t>
                </a:r>
              </a:p>
            </p:txBody>
          </p:sp>
        </p:grpSp>
        <p:grpSp>
          <p:nvGrpSpPr>
            <p:cNvPr id="35849" name="Group 120"/>
            <p:cNvGrpSpPr>
              <a:grpSpLocks/>
            </p:cNvGrpSpPr>
            <p:nvPr/>
          </p:nvGrpSpPr>
          <p:grpSpPr bwMode="auto">
            <a:xfrm>
              <a:off x="4511" y="1882"/>
              <a:ext cx="869" cy="1968"/>
              <a:chOff x="780" y="1402"/>
              <a:chExt cx="869" cy="1968"/>
            </a:xfrm>
          </p:grpSpPr>
          <p:sp>
            <p:nvSpPr>
              <p:cNvPr id="35852" name="Freeform 121"/>
              <p:cNvSpPr>
                <a:spLocks/>
              </p:cNvSpPr>
              <p:nvPr/>
            </p:nvSpPr>
            <p:spPr bwMode="auto">
              <a:xfrm>
                <a:off x="960" y="2352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35853" name="Group 122"/>
              <p:cNvGrpSpPr>
                <a:grpSpLocks/>
              </p:cNvGrpSpPr>
              <p:nvPr/>
            </p:nvGrpSpPr>
            <p:grpSpPr bwMode="auto">
              <a:xfrm>
                <a:off x="960" y="2928"/>
                <a:ext cx="626" cy="48"/>
                <a:chOff x="1536" y="2256"/>
                <a:chExt cx="626" cy="48"/>
              </a:xfrm>
            </p:grpSpPr>
            <p:sp>
              <p:nvSpPr>
                <p:cNvPr id="35876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877" name="Freeform 124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878" name="Line 125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854" name="Group 126"/>
              <p:cNvGrpSpPr>
                <a:grpSpLocks/>
              </p:cNvGrpSpPr>
              <p:nvPr/>
            </p:nvGrpSpPr>
            <p:grpSpPr bwMode="auto">
              <a:xfrm>
                <a:off x="960" y="2448"/>
                <a:ext cx="626" cy="48"/>
                <a:chOff x="1536" y="2256"/>
                <a:chExt cx="626" cy="48"/>
              </a:xfrm>
            </p:grpSpPr>
            <p:sp>
              <p:nvSpPr>
                <p:cNvPr id="35873" name="Rectangle 127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874" name="Freeform 12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875" name="Line 129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855" name="Group 130"/>
              <p:cNvGrpSpPr>
                <a:grpSpLocks/>
              </p:cNvGrpSpPr>
              <p:nvPr/>
            </p:nvGrpSpPr>
            <p:grpSpPr bwMode="auto">
              <a:xfrm>
                <a:off x="960" y="2688"/>
                <a:ext cx="626" cy="48"/>
                <a:chOff x="1536" y="2256"/>
                <a:chExt cx="626" cy="48"/>
              </a:xfrm>
            </p:grpSpPr>
            <p:sp>
              <p:nvSpPr>
                <p:cNvPr id="35870" name="Rectangle 131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871" name="Freeform 132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872" name="Line 133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5856" name="Text Box 134"/>
              <p:cNvSpPr txBox="1">
                <a:spLocks noChangeArrowheads="1"/>
              </p:cNvSpPr>
              <p:nvPr/>
            </p:nvSpPr>
            <p:spPr bwMode="auto">
              <a:xfrm>
                <a:off x="1055" y="269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C[7]</a:t>
                </a:r>
              </a:p>
            </p:txBody>
          </p:sp>
          <p:sp>
            <p:nvSpPr>
              <p:cNvPr id="35857" name="Text Box 135"/>
              <p:cNvSpPr txBox="1">
                <a:spLocks noChangeArrowheads="1"/>
              </p:cNvSpPr>
              <p:nvPr/>
            </p:nvSpPr>
            <p:spPr bwMode="auto">
              <a:xfrm>
                <a:off x="1020" y="2458"/>
                <a:ext cx="438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C[11]</a:t>
                </a:r>
              </a:p>
            </p:txBody>
          </p:sp>
          <p:sp>
            <p:nvSpPr>
              <p:cNvPr id="35858" name="Text Box 136"/>
              <p:cNvSpPr txBox="1">
                <a:spLocks noChangeArrowheads="1"/>
              </p:cNvSpPr>
              <p:nvPr/>
            </p:nvSpPr>
            <p:spPr bwMode="auto">
              <a:xfrm>
                <a:off x="1055" y="317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C[3]</a:t>
                </a:r>
              </a:p>
            </p:txBody>
          </p:sp>
          <p:sp>
            <p:nvSpPr>
              <p:cNvPr id="35859" name="Line 137"/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60" name="Line 138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61" name="Line 139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62" name="Text Box 140"/>
              <p:cNvSpPr txBox="1">
                <a:spLocks noChangeArrowheads="1"/>
              </p:cNvSpPr>
              <p:nvPr/>
            </p:nvSpPr>
            <p:spPr bwMode="auto">
              <a:xfrm>
                <a:off x="780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A[15]</a:t>
                </a:r>
              </a:p>
            </p:txBody>
          </p:sp>
          <p:sp>
            <p:nvSpPr>
              <p:cNvPr id="35863" name="Text Box 141"/>
              <p:cNvSpPr txBox="1">
                <a:spLocks noChangeArrowheads="1"/>
              </p:cNvSpPr>
              <p:nvPr/>
            </p:nvSpPr>
            <p:spPr bwMode="auto">
              <a:xfrm>
                <a:off x="1212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B[15]</a:t>
                </a:r>
              </a:p>
            </p:txBody>
          </p:sp>
          <p:sp>
            <p:nvSpPr>
              <p:cNvPr id="35864" name="Text Box 142"/>
              <p:cNvSpPr txBox="1">
                <a:spLocks noChangeArrowheads="1"/>
              </p:cNvSpPr>
              <p:nvPr/>
            </p:nvSpPr>
            <p:spPr bwMode="auto">
              <a:xfrm>
                <a:off x="780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A[19]</a:t>
                </a:r>
              </a:p>
            </p:txBody>
          </p:sp>
          <p:sp>
            <p:nvSpPr>
              <p:cNvPr id="35865" name="Text Box 143"/>
              <p:cNvSpPr txBox="1">
                <a:spLocks noChangeArrowheads="1"/>
              </p:cNvSpPr>
              <p:nvPr/>
            </p:nvSpPr>
            <p:spPr bwMode="auto">
              <a:xfrm>
                <a:off x="1212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B[19]</a:t>
                </a:r>
              </a:p>
            </p:txBody>
          </p:sp>
          <p:sp>
            <p:nvSpPr>
              <p:cNvPr id="35866" name="Text Box 144"/>
              <p:cNvSpPr txBox="1">
                <a:spLocks noChangeArrowheads="1"/>
              </p:cNvSpPr>
              <p:nvPr/>
            </p:nvSpPr>
            <p:spPr bwMode="auto">
              <a:xfrm>
                <a:off x="780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A[23]</a:t>
                </a:r>
              </a:p>
            </p:txBody>
          </p:sp>
          <p:sp>
            <p:nvSpPr>
              <p:cNvPr id="35867" name="Text Box 145"/>
              <p:cNvSpPr txBox="1">
                <a:spLocks noChangeArrowheads="1"/>
              </p:cNvSpPr>
              <p:nvPr/>
            </p:nvSpPr>
            <p:spPr bwMode="auto">
              <a:xfrm>
                <a:off x="1212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B[23]</a:t>
                </a:r>
              </a:p>
            </p:txBody>
          </p:sp>
          <p:sp>
            <p:nvSpPr>
              <p:cNvPr id="35868" name="Text Box 146"/>
              <p:cNvSpPr txBox="1">
                <a:spLocks noChangeArrowheads="1"/>
              </p:cNvSpPr>
              <p:nvPr/>
            </p:nvSpPr>
            <p:spPr bwMode="auto">
              <a:xfrm>
                <a:off x="780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A[27]</a:t>
                </a:r>
              </a:p>
            </p:txBody>
          </p:sp>
          <p:sp>
            <p:nvSpPr>
              <p:cNvPr id="35869" name="Text Box 147"/>
              <p:cNvSpPr txBox="1">
                <a:spLocks noChangeArrowheads="1"/>
              </p:cNvSpPr>
              <p:nvPr/>
            </p:nvSpPr>
            <p:spPr bwMode="auto">
              <a:xfrm>
                <a:off x="1212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B[27]</a:t>
                </a:r>
              </a:p>
            </p:txBody>
          </p:sp>
        </p:grpSp>
        <p:sp>
          <p:nvSpPr>
            <p:cNvPr id="35850" name="Line 148"/>
            <p:cNvSpPr>
              <a:spLocks noChangeShapeType="1"/>
            </p:cNvSpPr>
            <p:nvPr/>
          </p:nvSpPr>
          <p:spPr bwMode="auto">
            <a:xfrm>
              <a:off x="2736" y="816"/>
              <a:ext cx="912" cy="10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5851" name="Oval 149"/>
            <p:cNvSpPr>
              <a:spLocks noChangeArrowheads="1"/>
            </p:cNvSpPr>
            <p:nvPr/>
          </p:nvSpPr>
          <p:spPr bwMode="auto">
            <a:xfrm flipH="1">
              <a:off x="2307" y="954"/>
              <a:ext cx="1727" cy="63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Execution using four pipelined functional units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D6E18E2-082B-4F02-9B4F-A7FEE9B55ACC}" type="slidenum">
              <a:rPr lang="en-US" smtClean="0">
                <a:latin typeface="Times New Roman" pitchFamily="18" charset="0"/>
                <a:cs typeface="Arial" charset="0"/>
              </a:rPr>
              <a:pPr/>
              <a:t>12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838200" y="152400"/>
            <a:ext cx="71628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ko-KR" sz="3200">
                <a:solidFill>
                  <a:srgbClr val="660066"/>
                </a:solidFill>
                <a:latin typeface="Verdana" pitchFamily="34" charset="0"/>
                <a:ea typeface="굴림" pitchFamily="34" charset="-127"/>
              </a:rPr>
              <a:t>Vector Memory System</a:t>
            </a:r>
          </a:p>
        </p:txBody>
      </p:sp>
      <p:grpSp>
        <p:nvGrpSpPr>
          <p:cNvPr id="37891" name="Group 69"/>
          <p:cNvGrpSpPr>
            <a:grpSpLocks/>
          </p:cNvGrpSpPr>
          <p:nvPr/>
        </p:nvGrpSpPr>
        <p:grpSpPr bwMode="auto">
          <a:xfrm>
            <a:off x="381000" y="2603500"/>
            <a:ext cx="8610600" cy="3703638"/>
            <a:chOff x="240" y="1640"/>
            <a:chExt cx="5424" cy="2333"/>
          </a:xfrm>
        </p:grpSpPr>
        <p:grpSp>
          <p:nvGrpSpPr>
            <p:cNvPr id="37893" name="Group 4"/>
            <p:cNvGrpSpPr>
              <a:grpSpLocks/>
            </p:cNvGrpSpPr>
            <p:nvPr/>
          </p:nvGrpSpPr>
          <p:grpSpPr bwMode="auto">
            <a:xfrm>
              <a:off x="240" y="2024"/>
              <a:ext cx="4616" cy="1895"/>
              <a:chOff x="524" y="2016"/>
              <a:chExt cx="4616" cy="1895"/>
            </a:xfrm>
          </p:grpSpPr>
          <p:sp>
            <p:nvSpPr>
              <p:cNvPr id="37920" name="Rectangle 5"/>
              <p:cNvSpPr>
                <a:spLocks noChangeArrowheads="1"/>
              </p:cNvSpPr>
              <p:nvPr/>
            </p:nvSpPr>
            <p:spPr bwMode="auto">
              <a:xfrm>
                <a:off x="52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0</a:t>
                </a:r>
              </a:p>
            </p:txBody>
          </p:sp>
          <p:sp>
            <p:nvSpPr>
              <p:cNvPr id="37921" name="Rectangle 6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1</a:t>
                </a:r>
              </a:p>
            </p:txBody>
          </p:sp>
          <p:sp>
            <p:nvSpPr>
              <p:cNvPr id="37922" name="Rectangle 7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2</a:t>
                </a:r>
              </a:p>
            </p:txBody>
          </p:sp>
          <p:sp>
            <p:nvSpPr>
              <p:cNvPr id="37923" name="Rectangle 8"/>
              <p:cNvSpPr>
                <a:spLocks noChangeArrowheads="1"/>
              </p:cNvSpPr>
              <p:nvPr/>
            </p:nvSpPr>
            <p:spPr bwMode="auto">
              <a:xfrm>
                <a:off x="1392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3</a:t>
                </a:r>
              </a:p>
            </p:txBody>
          </p:sp>
          <p:sp>
            <p:nvSpPr>
              <p:cNvPr id="37924" name="Rectangle 9"/>
              <p:cNvSpPr>
                <a:spLocks noChangeArrowheads="1"/>
              </p:cNvSpPr>
              <p:nvPr/>
            </p:nvSpPr>
            <p:spPr bwMode="auto">
              <a:xfrm>
                <a:off x="167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4</a:t>
                </a:r>
              </a:p>
            </p:txBody>
          </p:sp>
          <p:sp>
            <p:nvSpPr>
              <p:cNvPr id="37925" name="Rectangle 10"/>
              <p:cNvSpPr>
                <a:spLocks noChangeArrowheads="1"/>
              </p:cNvSpPr>
              <p:nvPr/>
            </p:nvSpPr>
            <p:spPr bwMode="auto">
              <a:xfrm>
                <a:off x="196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5</a:t>
                </a:r>
              </a:p>
            </p:txBody>
          </p:sp>
          <p:sp>
            <p:nvSpPr>
              <p:cNvPr id="37926" name="Rectangle 11"/>
              <p:cNvSpPr>
                <a:spLocks noChangeArrowheads="1"/>
              </p:cNvSpPr>
              <p:nvPr/>
            </p:nvSpPr>
            <p:spPr bwMode="auto">
              <a:xfrm>
                <a:off x="225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6</a:t>
                </a:r>
              </a:p>
            </p:txBody>
          </p:sp>
          <p:sp>
            <p:nvSpPr>
              <p:cNvPr id="37927" name="Rectangle 12"/>
              <p:cNvSpPr>
                <a:spLocks noChangeArrowheads="1"/>
              </p:cNvSpPr>
              <p:nvPr/>
            </p:nvSpPr>
            <p:spPr bwMode="auto">
              <a:xfrm>
                <a:off x="254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7</a:t>
                </a:r>
              </a:p>
            </p:txBody>
          </p:sp>
          <p:sp>
            <p:nvSpPr>
              <p:cNvPr id="37928" name="Rectangle 13"/>
              <p:cNvSpPr>
                <a:spLocks noChangeArrowheads="1"/>
              </p:cNvSpPr>
              <p:nvPr/>
            </p:nvSpPr>
            <p:spPr bwMode="auto">
              <a:xfrm>
                <a:off x="282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8</a:t>
                </a:r>
              </a:p>
            </p:txBody>
          </p:sp>
          <p:sp>
            <p:nvSpPr>
              <p:cNvPr id="37929" name="Rectangle 14"/>
              <p:cNvSpPr>
                <a:spLocks noChangeArrowheads="1"/>
              </p:cNvSpPr>
              <p:nvPr/>
            </p:nvSpPr>
            <p:spPr bwMode="auto">
              <a:xfrm>
                <a:off x="312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9</a:t>
                </a:r>
              </a:p>
            </p:txBody>
          </p:sp>
          <p:sp>
            <p:nvSpPr>
              <p:cNvPr id="37930" name="Rectangle 15"/>
              <p:cNvSpPr>
                <a:spLocks noChangeArrowheads="1"/>
              </p:cNvSpPr>
              <p:nvPr/>
            </p:nvSpPr>
            <p:spPr bwMode="auto">
              <a:xfrm>
                <a:off x="340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A</a:t>
                </a:r>
              </a:p>
            </p:txBody>
          </p:sp>
          <p:sp>
            <p:nvSpPr>
              <p:cNvPr id="37931" name="Rectangle 16"/>
              <p:cNvSpPr>
                <a:spLocks noChangeArrowheads="1"/>
              </p:cNvSpPr>
              <p:nvPr/>
            </p:nvSpPr>
            <p:spPr bwMode="auto">
              <a:xfrm>
                <a:off x="369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B</a:t>
                </a:r>
              </a:p>
            </p:txBody>
          </p:sp>
          <p:sp>
            <p:nvSpPr>
              <p:cNvPr id="37932" name="Rectangle 17"/>
              <p:cNvSpPr>
                <a:spLocks noChangeArrowheads="1"/>
              </p:cNvSpPr>
              <p:nvPr/>
            </p:nvSpPr>
            <p:spPr bwMode="auto">
              <a:xfrm>
                <a:off x="398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C</a:t>
                </a:r>
              </a:p>
            </p:txBody>
          </p:sp>
          <p:sp>
            <p:nvSpPr>
              <p:cNvPr id="37933" name="Rectangle 18"/>
              <p:cNvSpPr>
                <a:spLocks noChangeArrowheads="1"/>
              </p:cNvSpPr>
              <p:nvPr/>
            </p:nvSpPr>
            <p:spPr bwMode="auto">
              <a:xfrm>
                <a:off x="4272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D</a:t>
                </a:r>
              </a:p>
            </p:txBody>
          </p:sp>
          <p:sp>
            <p:nvSpPr>
              <p:cNvPr id="37934" name="Rectangle 19"/>
              <p:cNvSpPr>
                <a:spLocks noChangeArrowheads="1"/>
              </p:cNvSpPr>
              <p:nvPr/>
            </p:nvSpPr>
            <p:spPr bwMode="auto">
              <a:xfrm>
                <a:off x="456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E</a:t>
                </a:r>
              </a:p>
            </p:txBody>
          </p:sp>
          <p:sp>
            <p:nvSpPr>
              <p:cNvPr id="37935" name="Rectangle 20"/>
              <p:cNvSpPr>
                <a:spLocks noChangeArrowheads="1"/>
              </p:cNvSpPr>
              <p:nvPr/>
            </p:nvSpPr>
            <p:spPr bwMode="auto">
              <a:xfrm>
                <a:off x="484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F</a:t>
                </a:r>
              </a:p>
            </p:txBody>
          </p:sp>
          <p:grpSp>
            <p:nvGrpSpPr>
              <p:cNvPr id="37936" name="Group 21"/>
              <p:cNvGrpSpPr>
                <a:grpSpLocks/>
              </p:cNvGrpSpPr>
              <p:nvPr/>
            </p:nvGrpSpPr>
            <p:grpSpPr bwMode="auto">
              <a:xfrm>
                <a:off x="2544" y="2544"/>
                <a:ext cx="626" cy="48"/>
                <a:chOff x="1536" y="2256"/>
                <a:chExt cx="626" cy="48"/>
              </a:xfrm>
            </p:grpSpPr>
            <p:sp>
              <p:nvSpPr>
                <p:cNvPr id="37954" name="Rectangle 22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7955" name="Freeform 2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7956" name="Line 24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7937" name="Line 25"/>
              <p:cNvSpPr>
                <a:spLocks noChangeShapeType="1"/>
              </p:cNvSpPr>
              <p:nvPr/>
            </p:nvSpPr>
            <p:spPr bwMode="auto">
              <a:xfrm flipV="1">
                <a:off x="672" y="2592"/>
                <a:ext cx="211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38" name="Line 26"/>
              <p:cNvSpPr>
                <a:spLocks noChangeShapeType="1"/>
              </p:cNvSpPr>
              <p:nvPr/>
            </p:nvSpPr>
            <p:spPr bwMode="auto">
              <a:xfrm flipV="1">
                <a:off x="1008" y="2592"/>
                <a:ext cx="177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39" name="Line 27"/>
              <p:cNvSpPr>
                <a:spLocks noChangeShapeType="1"/>
              </p:cNvSpPr>
              <p:nvPr/>
            </p:nvSpPr>
            <p:spPr bwMode="auto">
              <a:xfrm flipV="1">
                <a:off x="1248" y="2592"/>
                <a:ext cx="153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0" name="Line 28"/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124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1" name="Line 29"/>
              <p:cNvSpPr>
                <a:spLocks noChangeShapeType="1"/>
              </p:cNvSpPr>
              <p:nvPr/>
            </p:nvSpPr>
            <p:spPr bwMode="auto">
              <a:xfrm flipV="1">
                <a:off x="1824" y="2592"/>
                <a:ext cx="96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2" name="Line 30"/>
              <p:cNvSpPr>
                <a:spLocks noChangeShapeType="1"/>
              </p:cNvSpPr>
              <p:nvPr/>
            </p:nvSpPr>
            <p:spPr bwMode="auto">
              <a:xfrm flipV="1">
                <a:off x="2112" y="2592"/>
                <a:ext cx="67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3" name="Line 31"/>
              <p:cNvSpPr>
                <a:spLocks noChangeShapeType="1"/>
              </p:cNvSpPr>
              <p:nvPr/>
            </p:nvSpPr>
            <p:spPr bwMode="auto">
              <a:xfrm flipV="1">
                <a:off x="2400" y="2592"/>
                <a:ext cx="384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4" name="Line 32"/>
              <p:cNvSpPr>
                <a:spLocks noChangeShapeType="1"/>
              </p:cNvSpPr>
              <p:nvPr/>
            </p:nvSpPr>
            <p:spPr bwMode="auto">
              <a:xfrm flipV="1">
                <a:off x="2688" y="2592"/>
                <a:ext cx="9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5" name="Line 33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9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6" name="Line 34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48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7" name="Line 35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76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8" name="Line 36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05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9" name="Line 37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344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50" name="Line 38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63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51" name="Line 39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92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52" name="Line 40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220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53" name="Line 41"/>
              <p:cNvSpPr>
                <a:spLocks noChangeShapeType="1"/>
              </p:cNvSpPr>
              <p:nvPr/>
            </p:nvSpPr>
            <p:spPr bwMode="auto">
              <a:xfrm flipH="1">
                <a:off x="2784" y="201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37894" name="Freeform 42"/>
            <p:cNvSpPr>
              <a:spLocks/>
            </p:cNvSpPr>
            <p:nvPr/>
          </p:nvSpPr>
          <p:spPr bwMode="auto">
            <a:xfrm>
              <a:off x="4848" y="2312"/>
              <a:ext cx="576" cy="240"/>
            </a:xfrm>
            <a:custGeom>
              <a:avLst/>
              <a:gdLst>
                <a:gd name="T0" fmla="*/ 0 w 576"/>
                <a:gd name="T1" fmla="*/ 0 h 672"/>
                <a:gd name="T2" fmla="*/ 144 w 576"/>
                <a:gd name="T3" fmla="*/ 86 h 672"/>
                <a:gd name="T4" fmla="*/ 450 w 576"/>
                <a:gd name="T5" fmla="*/ 86 h 672"/>
                <a:gd name="T6" fmla="*/ 576 w 576"/>
                <a:gd name="T7" fmla="*/ 0 h 672"/>
                <a:gd name="T8" fmla="*/ 336 w 576"/>
                <a:gd name="T9" fmla="*/ 0 h 672"/>
                <a:gd name="T10" fmla="*/ 288 w 576"/>
                <a:gd name="T11" fmla="*/ 12 h 672"/>
                <a:gd name="T12" fmla="*/ 240 w 576"/>
                <a:gd name="T13" fmla="*/ 0 h 672"/>
                <a:gd name="T14" fmla="*/ 0 w 576"/>
                <a:gd name="T15" fmla="*/ 0 h 6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672"/>
                <a:gd name="T26" fmla="*/ 576 w 576"/>
                <a:gd name="T27" fmla="*/ 672 h 6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895" name="Line 43"/>
            <p:cNvSpPr>
              <a:spLocks noChangeShapeType="1"/>
            </p:cNvSpPr>
            <p:nvPr/>
          </p:nvSpPr>
          <p:spPr bwMode="auto">
            <a:xfrm>
              <a:off x="5136" y="2552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grpSp>
          <p:nvGrpSpPr>
            <p:cNvPr id="37896" name="Group 44"/>
            <p:cNvGrpSpPr>
              <a:grpSpLocks/>
            </p:cNvGrpSpPr>
            <p:nvPr/>
          </p:nvGrpSpPr>
          <p:grpSpPr bwMode="auto">
            <a:xfrm>
              <a:off x="4752" y="2120"/>
              <a:ext cx="338" cy="48"/>
              <a:chOff x="1536" y="2256"/>
              <a:chExt cx="626" cy="48"/>
            </a:xfrm>
          </p:grpSpPr>
          <p:sp>
            <p:nvSpPr>
              <p:cNvPr id="37917" name="Rectangle 45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37918" name="Freeform 46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>
                  <a:gd name="T0" fmla="*/ 48 w 48"/>
                  <a:gd name="T1" fmla="*/ 24 h 96"/>
                  <a:gd name="T2" fmla="*/ 0 w 48"/>
                  <a:gd name="T3" fmla="*/ 12 h 96"/>
                  <a:gd name="T4" fmla="*/ 48 w 48"/>
                  <a:gd name="T5" fmla="*/ 0 h 96"/>
                  <a:gd name="T6" fmla="*/ 48 w 48"/>
                  <a:gd name="T7" fmla="*/ 24 h 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96"/>
                  <a:gd name="T14" fmla="*/ 48 w 48"/>
                  <a:gd name="T15" fmla="*/ 96 h 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19" name="Line 47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37897" name="Group 48"/>
            <p:cNvGrpSpPr>
              <a:grpSpLocks/>
            </p:cNvGrpSpPr>
            <p:nvPr/>
          </p:nvGrpSpPr>
          <p:grpSpPr bwMode="auto">
            <a:xfrm>
              <a:off x="5184" y="2120"/>
              <a:ext cx="338" cy="48"/>
              <a:chOff x="1536" y="2256"/>
              <a:chExt cx="626" cy="48"/>
            </a:xfrm>
          </p:grpSpPr>
          <p:sp>
            <p:nvSpPr>
              <p:cNvPr id="37914" name="Rectangle 49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37915" name="Freeform 50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>
                  <a:gd name="T0" fmla="*/ 48 w 48"/>
                  <a:gd name="T1" fmla="*/ 24 h 96"/>
                  <a:gd name="T2" fmla="*/ 0 w 48"/>
                  <a:gd name="T3" fmla="*/ 12 h 96"/>
                  <a:gd name="T4" fmla="*/ 48 w 48"/>
                  <a:gd name="T5" fmla="*/ 0 h 96"/>
                  <a:gd name="T6" fmla="*/ 48 w 48"/>
                  <a:gd name="T7" fmla="*/ 24 h 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96"/>
                  <a:gd name="T14" fmla="*/ 48 w 48"/>
                  <a:gd name="T15" fmla="*/ 96 h 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16" name="Line 51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37898" name="Line 52"/>
            <p:cNvSpPr>
              <a:spLocks noChangeShapeType="1"/>
            </p:cNvSpPr>
            <p:nvPr/>
          </p:nvSpPr>
          <p:spPr bwMode="auto">
            <a:xfrm flipH="1">
              <a:off x="4944" y="2168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899" name="Line 53"/>
            <p:cNvSpPr>
              <a:spLocks noChangeShapeType="1"/>
            </p:cNvSpPr>
            <p:nvPr/>
          </p:nvSpPr>
          <p:spPr bwMode="auto">
            <a:xfrm>
              <a:off x="5328" y="2168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900" name="Text Box 54"/>
            <p:cNvSpPr txBox="1">
              <a:spLocks noChangeArrowheads="1"/>
            </p:cNvSpPr>
            <p:nvPr/>
          </p:nvSpPr>
          <p:spPr bwMode="auto">
            <a:xfrm>
              <a:off x="4992" y="2256"/>
              <a:ext cx="247" cy="6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800">
                  <a:latin typeface="Verdana" pitchFamily="34" charset="0"/>
                  <a:ea typeface="굴림" pitchFamily="34" charset="-127"/>
                </a:rPr>
                <a:t>+</a:t>
              </a:r>
            </a:p>
          </p:txBody>
        </p:sp>
        <p:grpSp>
          <p:nvGrpSpPr>
            <p:cNvPr id="37901" name="Group 55"/>
            <p:cNvGrpSpPr>
              <a:grpSpLocks/>
            </p:cNvGrpSpPr>
            <p:nvPr/>
          </p:nvGrpSpPr>
          <p:grpSpPr bwMode="auto">
            <a:xfrm>
              <a:off x="4992" y="2696"/>
              <a:ext cx="338" cy="48"/>
              <a:chOff x="1536" y="2256"/>
              <a:chExt cx="626" cy="48"/>
            </a:xfrm>
          </p:grpSpPr>
          <p:sp>
            <p:nvSpPr>
              <p:cNvPr id="37911" name="Rectangle 56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37912" name="Freeform 57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>
                  <a:gd name="T0" fmla="*/ 48 w 48"/>
                  <a:gd name="T1" fmla="*/ 24 h 96"/>
                  <a:gd name="T2" fmla="*/ 0 w 48"/>
                  <a:gd name="T3" fmla="*/ 12 h 96"/>
                  <a:gd name="T4" fmla="*/ 48 w 48"/>
                  <a:gd name="T5" fmla="*/ 0 h 96"/>
                  <a:gd name="T6" fmla="*/ 48 w 48"/>
                  <a:gd name="T7" fmla="*/ 24 h 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96"/>
                  <a:gd name="T14" fmla="*/ 48 w 48"/>
                  <a:gd name="T15" fmla="*/ 96 h 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13" name="Line 58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37902" name="Freeform 59"/>
            <p:cNvSpPr>
              <a:spLocks/>
            </p:cNvSpPr>
            <p:nvPr/>
          </p:nvSpPr>
          <p:spPr bwMode="auto">
            <a:xfrm>
              <a:off x="4560" y="2024"/>
              <a:ext cx="576" cy="576"/>
            </a:xfrm>
            <a:custGeom>
              <a:avLst/>
              <a:gdLst>
                <a:gd name="T0" fmla="*/ 576 w 576"/>
                <a:gd name="T1" fmla="*/ 576 h 576"/>
                <a:gd name="T2" fmla="*/ 0 w 576"/>
                <a:gd name="T3" fmla="*/ 576 h 576"/>
                <a:gd name="T4" fmla="*/ 0 w 576"/>
                <a:gd name="T5" fmla="*/ 0 h 576"/>
                <a:gd name="T6" fmla="*/ 288 w 576"/>
                <a:gd name="T7" fmla="*/ 0 h 576"/>
                <a:gd name="T8" fmla="*/ 288 w 576"/>
                <a:gd name="T9" fmla="*/ 96 h 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6"/>
                <a:gd name="T16" fmla="*/ 0 h 576"/>
                <a:gd name="T17" fmla="*/ 576 w 576"/>
                <a:gd name="T18" fmla="*/ 576 h 5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6" h="576">
                  <a:moveTo>
                    <a:pt x="576" y="576"/>
                  </a:moveTo>
                  <a:lnTo>
                    <a:pt x="0" y="576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9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903" name="Line 60"/>
            <p:cNvSpPr>
              <a:spLocks noChangeShapeType="1"/>
            </p:cNvSpPr>
            <p:nvPr/>
          </p:nvSpPr>
          <p:spPr bwMode="auto">
            <a:xfrm>
              <a:off x="4992" y="1832"/>
              <a:ext cx="1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904" name="Line 61"/>
            <p:cNvSpPr>
              <a:spLocks noChangeShapeType="1"/>
            </p:cNvSpPr>
            <p:nvPr/>
          </p:nvSpPr>
          <p:spPr bwMode="auto">
            <a:xfrm>
              <a:off x="5328" y="1832"/>
              <a:ext cx="1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905" name="Text Box 62"/>
            <p:cNvSpPr txBox="1">
              <a:spLocks noChangeArrowheads="1"/>
            </p:cNvSpPr>
            <p:nvPr/>
          </p:nvSpPr>
          <p:spPr bwMode="auto">
            <a:xfrm>
              <a:off x="4512" y="1640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Base</a:t>
              </a:r>
            </a:p>
          </p:txBody>
        </p:sp>
        <p:sp>
          <p:nvSpPr>
            <p:cNvPr id="37906" name="Text Box 63"/>
            <p:cNvSpPr txBox="1">
              <a:spLocks noChangeArrowheads="1"/>
            </p:cNvSpPr>
            <p:nvPr/>
          </p:nvSpPr>
          <p:spPr bwMode="auto">
            <a:xfrm>
              <a:off x="4992" y="1640"/>
              <a:ext cx="67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Stride</a:t>
              </a:r>
            </a:p>
          </p:txBody>
        </p:sp>
        <p:sp>
          <p:nvSpPr>
            <p:cNvPr id="37907" name="Freeform 64"/>
            <p:cNvSpPr>
              <a:spLocks/>
            </p:cNvSpPr>
            <p:nvPr/>
          </p:nvSpPr>
          <p:spPr bwMode="auto">
            <a:xfrm>
              <a:off x="4848" y="2744"/>
              <a:ext cx="288" cy="768"/>
            </a:xfrm>
            <a:custGeom>
              <a:avLst/>
              <a:gdLst>
                <a:gd name="T0" fmla="*/ 288 w 288"/>
                <a:gd name="T1" fmla="*/ 0 h 768"/>
                <a:gd name="T2" fmla="*/ 288 w 288"/>
                <a:gd name="T3" fmla="*/ 768 h 768"/>
                <a:gd name="T4" fmla="*/ 0 w 288"/>
                <a:gd name="T5" fmla="*/ 768 h 768"/>
                <a:gd name="T6" fmla="*/ 0 60000 65536"/>
                <a:gd name="T7" fmla="*/ 0 60000 65536"/>
                <a:gd name="T8" fmla="*/ 0 60000 65536"/>
                <a:gd name="T9" fmla="*/ 0 w 288"/>
                <a:gd name="T10" fmla="*/ 0 h 768"/>
                <a:gd name="T11" fmla="*/ 288 w 28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768">
                  <a:moveTo>
                    <a:pt x="288" y="0"/>
                  </a:moveTo>
                  <a:lnTo>
                    <a:pt x="288" y="768"/>
                  </a:lnTo>
                  <a:lnTo>
                    <a:pt x="0" y="76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37908" name="Text Box 65"/>
            <p:cNvSpPr txBox="1">
              <a:spLocks noChangeArrowheads="1"/>
            </p:cNvSpPr>
            <p:nvPr/>
          </p:nvSpPr>
          <p:spPr bwMode="auto">
            <a:xfrm>
              <a:off x="1785" y="1727"/>
              <a:ext cx="143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 i="1">
                  <a:latin typeface="Verdana" pitchFamily="34" charset="0"/>
                  <a:ea typeface="굴림" pitchFamily="34" charset="-127"/>
                </a:rPr>
                <a:t>Vector Registers</a:t>
              </a:r>
            </a:p>
          </p:txBody>
        </p:sp>
        <p:sp>
          <p:nvSpPr>
            <p:cNvPr id="37909" name="Text Box 66"/>
            <p:cNvSpPr txBox="1">
              <a:spLocks noChangeArrowheads="1"/>
            </p:cNvSpPr>
            <p:nvPr/>
          </p:nvSpPr>
          <p:spPr bwMode="auto">
            <a:xfrm>
              <a:off x="2006" y="3761"/>
              <a:ext cx="10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i="1">
                  <a:latin typeface="Verdana" pitchFamily="34" charset="0"/>
                  <a:ea typeface="굴림" pitchFamily="34" charset="-127"/>
                </a:rPr>
                <a:t>Memory Banks</a:t>
              </a:r>
            </a:p>
          </p:txBody>
        </p:sp>
        <p:sp>
          <p:nvSpPr>
            <p:cNvPr id="37910" name="Text Box 67"/>
            <p:cNvSpPr txBox="1">
              <a:spLocks noChangeArrowheads="1"/>
            </p:cNvSpPr>
            <p:nvPr/>
          </p:nvSpPr>
          <p:spPr bwMode="auto">
            <a:xfrm>
              <a:off x="3504" y="2120"/>
              <a:ext cx="1008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Address Generator</a:t>
              </a:r>
            </a:p>
          </p:txBody>
        </p:sp>
      </p:grpSp>
      <p:sp>
        <p:nvSpPr>
          <p:cNvPr id="37892" name="Text Box 68"/>
          <p:cNvSpPr txBox="1">
            <a:spLocks noChangeArrowheads="1"/>
          </p:cNvSpPr>
          <p:nvPr/>
        </p:nvSpPr>
        <p:spPr bwMode="auto">
          <a:xfrm>
            <a:off x="279400" y="1290638"/>
            <a:ext cx="7761288" cy="76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Cray-1, 16 banks, 4 cycle bank busy time, 12 cycle latency</a:t>
            </a:r>
            <a:endParaRPr lang="en-US" altLang="ko-KR" i="1">
              <a:latin typeface="Verdana" pitchFamily="34" charset="0"/>
              <a:ea typeface="굴림" pitchFamily="34" charset="-127"/>
            </a:endParaRP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en-US" altLang="ko-KR" i="1">
                <a:latin typeface="Verdana" pitchFamily="34" charset="0"/>
                <a:ea typeface="굴림" pitchFamily="34" charset="-127"/>
              </a:rPr>
              <a:t> Bank busy time</a:t>
            </a:r>
            <a:r>
              <a:rPr lang="en-US" altLang="ko-KR">
                <a:latin typeface="Verdana" pitchFamily="34" charset="0"/>
                <a:ea typeface="굴림" pitchFamily="34" charset="-127"/>
              </a:rPr>
              <a:t>: Time before bank ready to accept next 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9E33D03-BC46-474E-AC73-C879E7D3E03A}" type="slidenum">
              <a:rPr lang="en-US" smtClean="0">
                <a:latin typeface="Times New Roman" pitchFamily="18" charset="0"/>
                <a:cs typeface="Arial" charset="0"/>
              </a:rPr>
              <a:pPr/>
              <a:t>13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76200"/>
            <a:ext cx="7162800" cy="712788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Unit Structure</a:t>
            </a:r>
          </a:p>
        </p:txBody>
      </p:sp>
      <p:sp>
        <p:nvSpPr>
          <p:cNvPr id="39939" name="Freeform 3"/>
          <p:cNvSpPr>
            <a:spLocks/>
          </p:cNvSpPr>
          <p:nvPr/>
        </p:nvSpPr>
        <p:spPr bwMode="auto">
          <a:xfrm>
            <a:off x="1828800" y="40624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1828800" y="4976813"/>
            <a:ext cx="993775" cy="76200"/>
            <a:chOff x="1536" y="2256"/>
            <a:chExt cx="626" cy="48"/>
          </a:xfrm>
        </p:grpSpPr>
        <p:sp>
          <p:nvSpPr>
            <p:cNvPr id="40091" name="Rectangle 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92" name="Freeform 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93" name="Line 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41" name="Group 8"/>
          <p:cNvGrpSpPr>
            <a:grpSpLocks/>
          </p:cNvGrpSpPr>
          <p:nvPr/>
        </p:nvGrpSpPr>
        <p:grpSpPr bwMode="auto">
          <a:xfrm>
            <a:off x="1828800" y="4214813"/>
            <a:ext cx="993775" cy="76200"/>
            <a:chOff x="1536" y="2256"/>
            <a:chExt cx="626" cy="48"/>
          </a:xfrm>
        </p:grpSpPr>
        <p:sp>
          <p:nvSpPr>
            <p:cNvPr id="40088" name="Rectangle 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89" name="Freeform 1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90" name="Line 1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42" name="Group 12"/>
          <p:cNvGrpSpPr>
            <a:grpSpLocks/>
          </p:cNvGrpSpPr>
          <p:nvPr/>
        </p:nvGrpSpPr>
        <p:grpSpPr bwMode="auto">
          <a:xfrm>
            <a:off x="1828800" y="4595813"/>
            <a:ext cx="993775" cy="76200"/>
            <a:chOff x="1536" y="2256"/>
            <a:chExt cx="626" cy="48"/>
          </a:xfrm>
        </p:grpSpPr>
        <p:sp>
          <p:nvSpPr>
            <p:cNvPr id="40085" name="Rectangle 1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86" name="Freeform 1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87" name="Line 1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43" name="Line 16"/>
          <p:cNvSpPr>
            <a:spLocks noChangeShapeType="1"/>
          </p:cNvSpPr>
          <p:nvPr/>
        </p:nvSpPr>
        <p:spPr bwMode="auto">
          <a:xfrm>
            <a:off x="25908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44" name="Line 17"/>
          <p:cNvSpPr>
            <a:spLocks noChangeShapeType="1"/>
          </p:cNvSpPr>
          <p:nvPr/>
        </p:nvSpPr>
        <p:spPr bwMode="auto">
          <a:xfrm>
            <a:off x="19812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45" name="Freeform 18"/>
          <p:cNvSpPr>
            <a:spLocks/>
          </p:cNvSpPr>
          <p:nvPr/>
        </p:nvSpPr>
        <p:spPr bwMode="auto">
          <a:xfrm flipV="1">
            <a:off x="1828800" y="14716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46" name="Group 19"/>
          <p:cNvGrpSpPr>
            <a:grpSpLocks/>
          </p:cNvGrpSpPr>
          <p:nvPr/>
        </p:nvGrpSpPr>
        <p:grpSpPr bwMode="auto">
          <a:xfrm flipV="1">
            <a:off x="1828800" y="1547813"/>
            <a:ext cx="993775" cy="76200"/>
            <a:chOff x="1536" y="2256"/>
            <a:chExt cx="626" cy="48"/>
          </a:xfrm>
        </p:grpSpPr>
        <p:sp>
          <p:nvSpPr>
            <p:cNvPr id="40082" name="Rectangle 2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83" name="Freeform 2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84" name="Line 2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47" name="Group 23"/>
          <p:cNvGrpSpPr>
            <a:grpSpLocks/>
          </p:cNvGrpSpPr>
          <p:nvPr/>
        </p:nvGrpSpPr>
        <p:grpSpPr bwMode="auto">
          <a:xfrm flipV="1">
            <a:off x="1828800" y="2309813"/>
            <a:ext cx="993775" cy="76200"/>
            <a:chOff x="1536" y="2256"/>
            <a:chExt cx="626" cy="48"/>
          </a:xfrm>
        </p:grpSpPr>
        <p:sp>
          <p:nvSpPr>
            <p:cNvPr id="40079" name="Rectangle 2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80" name="Freeform 2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81" name="Line 2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48" name="Group 27"/>
          <p:cNvGrpSpPr>
            <a:grpSpLocks/>
          </p:cNvGrpSpPr>
          <p:nvPr/>
        </p:nvGrpSpPr>
        <p:grpSpPr bwMode="auto">
          <a:xfrm flipV="1">
            <a:off x="1828800" y="1928813"/>
            <a:ext cx="993775" cy="76200"/>
            <a:chOff x="1536" y="2256"/>
            <a:chExt cx="626" cy="48"/>
          </a:xfrm>
        </p:grpSpPr>
        <p:sp>
          <p:nvSpPr>
            <p:cNvPr id="40076" name="Rectangle 28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77" name="Freeform 29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78" name="Line 30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49" name="Line 31"/>
          <p:cNvSpPr>
            <a:spLocks noChangeShapeType="1"/>
          </p:cNvSpPr>
          <p:nvPr/>
        </p:nvSpPr>
        <p:spPr bwMode="auto">
          <a:xfrm flipV="1">
            <a:off x="25908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50" name="Line 32"/>
          <p:cNvSpPr>
            <a:spLocks noChangeShapeType="1"/>
          </p:cNvSpPr>
          <p:nvPr/>
        </p:nvSpPr>
        <p:spPr bwMode="auto">
          <a:xfrm flipV="1">
            <a:off x="19812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51" name="Rectangle 33"/>
          <p:cNvSpPr>
            <a:spLocks noChangeArrowheads="1"/>
          </p:cNvSpPr>
          <p:nvPr/>
        </p:nvSpPr>
        <p:spPr bwMode="auto">
          <a:xfrm>
            <a:off x="1524000" y="2767013"/>
            <a:ext cx="1524000" cy="1066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39952" name="Freeform 34"/>
          <p:cNvSpPr>
            <a:spLocks/>
          </p:cNvSpPr>
          <p:nvPr/>
        </p:nvSpPr>
        <p:spPr bwMode="auto">
          <a:xfrm>
            <a:off x="2286000" y="38338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53" name="Freeform 35"/>
          <p:cNvSpPr>
            <a:spLocks/>
          </p:cNvSpPr>
          <p:nvPr/>
        </p:nvSpPr>
        <p:spPr bwMode="auto">
          <a:xfrm flipV="1">
            <a:off x="2286000" y="13192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54" name="Line 36"/>
          <p:cNvSpPr>
            <a:spLocks noChangeShapeType="1"/>
          </p:cNvSpPr>
          <p:nvPr/>
        </p:nvSpPr>
        <p:spPr bwMode="auto">
          <a:xfrm flipV="1">
            <a:off x="16002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55" name="Line 37"/>
          <p:cNvSpPr>
            <a:spLocks noChangeShapeType="1"/>
          </p:cNvSpPr>
          <p:nvPr/>
        </p:nvSpPr>
        <p:spPr bwMode="auto">
          <a:xfrm>
            <a:off x="17526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56" name="Freeform 38"/>
          <p:cNvSpPr>
            <a:spLocks/>
          </p:cNvSpPr>
          <p:nvPr/>
        </p:nvSpPr>
        <p:spPr bwMode="auto">
          <a:xfrm>
            <a:off x="3733800" y="40624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57" name="Group 39"/>
          <p:cNvGrpSpPr>
            <a:grpSpLocks/>
          </p:cNvGrpSpPr>
          <p:nvPr/>
        </p:nvGrpSpPr>
        <p:grpSpPr bwMode="auto">
          <a:xfrm>
            <a:off x="3733800" y="4976813"/>
            <a:ext cx="993775" cy="76200"/>
            <a:chOff x="1536" y="2256"/>
            <a:chExt cx="626" cy="48"/>
          </a:xfrm>
        </p:grpSpPr>
        <p:sp>
          <p:nvSpPr>
            <p:cNvPr id="40073" name="Rectangle 4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74" name="Freeform 4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75" name="Line 4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58" name="Group 43"/>
          <p:cNvGrpSpPr>
            <a:grpSpLocks/>
          </p:cNvGrpSpPr>
          <p:nvPr/>
        </p:nvGrpSpPr>
        <p:grpSpPr bwMode="auto">
          <a:xfrm>
            <a:off x="3733800" y="4214813"/>
            <a:ext cx="993775" cy="76200"/>
            <a:chOff x="1536" y="2256"/>
            <a:chExt cx="626" cy="48"/>
          </a:xfrm>
        </p:grpSpPr>
        <p:sp>
          <p:nvSpPr>
            <p:cNvPr id="40070" name="Rectangle 4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71" name="Freeform 4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72" name="Line 4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59" name="Group 47"/>
          <p:cNvGrpSpPr>
            <a:grpSpLocks/>
          </p:cNvGrpSpPr>
          <p:nvPr/>
        </p:nvGrpSpPr>
        <p:grpSpPr bwMode="auto">
          <a:xfrm>
            <a:off x="3733800" y="4595813"/>
            <a:ext cx="993775" cy="76200"/>
            <a:chOff x="1536" y="2256"/>
            <a:chExt cx="626" cy="48"/>
          </a:xfrm>
        </p:grpSpPr>
        <p:sp>
          <p:nvSpPr>
            <p:cNvPr id="40067" name="Rectangle 48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68" name="Freeform 49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69" name="Line 50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60" name="Line 51"/>
          <p:cNvSpPr>
            <a:spLocks noChangeShapeType="1"/>
          </p:cNvSpPr>
          <p:nvPr/>
        </p:nvSpPr>
        <p:spPr bwMode="auto">
          <a:xfrm>
            <a:off x="44958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61" name="Line 52"/>
          <p:cNvSpPr>
            <a:spLocks noChangeShapeType="1"/>
          </p:cNvSpPr>
          <p:nvPr/>
        </p:nvSpPr>
        <p:spPr bwMode="auto">
          <a:xfrm>
            <a:off x="38862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62" name="Freeform 53"/>
          <p:cNvSpPr>
            <a:spLocks/>
          </p:cNvSpPr>
          <p:nvPr/>
        </p:nvSpPr>
        <p:spPr bwMode="auto">
          <a:xfrm flipV="1">
            <a:off x="3733800" y="14716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63" name="Group 54"/>
          <p:cNvGrpSpPr>
            <a:grpSpLocks/>
          </p:cNvGrpSpPr>
          <p:nvPr/>
        </p:nvGrpSpPr>
        <p:grpSpPr bwMode="auto">
          <a:xfrm flipV="1">
            <a:off x="3733800" y="1547813"/>
            <a:ext cx="993775" cy="76200"/>
            <a:chOff x="1536" y="2256"/>
            <a:chExt cx="626" cy="48"/>
          </a:xfrm>
        </p:grpSpPr>
        <p:sp>
          <p:nvSpPr>
            <p:cNvPr id="40064" name="Rectangle 5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65" name="Freeform 5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66" name="Line 5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64" name="Group 58"/>
          <p:cNvGrpSpPr>
            <a:grpSpLocks/>
          </p:cNvGrpSpPr>
          <p:nvPr/>
        </p:nvGrpSpPr>
        <p:grpSpPr bwMode="auto">
          <a:xfrm flipV="1">
            <a:off x="3733800" y="2309813"/>
            <a:ext cx="993775" cy="76200"/>
            <a:chOff x="1536" y="2256"/>
            <a:chExt cx="626" cy="48"/>
          </a:xfrm>
        </p:grpSpPr>
        <p:sp>
          <p:nvSpPr>
            <p:cNvPr id="40061" name="Rectangle 5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62" name="Freeform 6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63" name="Line 6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65" name="Group 62"/>
          <p:cNvGrpSpPr>
            <a:grpSpLocks/>
          </p:cNvGrpSpPr>
          <p:nvPr/>
        </p:nvGrpSpPr>
        <p:grpSpPr bwMode="auto">
          <a:xfrm flipV="1">
            <a:off x="3733800" y="1928813"/>
            <a:ext cx="993775" cy="76200"/>
            <a:chOff x="1536" y="2256"/>
            <a:chExt cx="626" cy="48"/>
          </a:xfrm>
        </p:grpSpPr>
        <p:sp>
          <p:nvSpPr>
            <p:cNvPr id="40058" name="Rectangle 6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59" name="Freeform 6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60" name="Line 6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66" name="Line 66"/>
          <p:cNvSpPr>
            <a:spLocks noChangeShapeType="1"/>
          </p:cNvSpPr>
          <p:nvPr/>
        </p:nvSpPr>
        <p:spPr bwMode="auto">
          <a:xfrm flipV="1">
            <a:off x="44958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67" name="Line 67"/>
          <p:cNvSpPr>
            <a:spLocks noChangeShapeType="1"/>
          </p:cNvSpPr>
          <p:nvPr/>
        </p:nvSpPr>
        <p:spPr bwMode="auto">
          <a:xfrm flipV="1">
            <a:off x="38862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68" name="Rectangle 68"/>
          <p:cNvSpPr>
            <a:spLocks noChangeArrowheads="1"/>
          </p:cNvSpPr>
          <p:nvPr/>
        </p:nvSpPr>
        <p:spPr bwMode="auto">
          <a:xfrm>
            <a:off x="3429000" y="2767013"/>
            <a:ext cx="1524000" cy="1066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39969" name="Freeform 69"/>
          <p:cNvSpPr>
            <a:spLocks/>
          </p:cNvSpPr>
          <p:nvPr/>
        </p:nvSpPr>
        <p:spPr bwMode="auto">
          <a:xfrm>
            <a:off x="4191000" y="38338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70" name="Freeform 70"/>
          <p:cNvSpPr>
            <a:spLocks/>
          </p:cNvSpPr>
          <p:nvPr/>
        </p:nvSpPr>
        <p:spPr bwMode="auto">
          <a:xfrm flipV="1">
            <a:off x="4191000" y="13192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71" name="Line 71"/>
          <p:cNvSpPr>
            <a:spLocks noChangeShapeType="1"/>
          </p:cNvSpPr>
          <p:nvPr/>
        </p:nvSpPr>
        <p:spPr bwMode="auto">
          <a:xfrm flipV="1">
            <a:off x="35052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72" name="Line 72"/>
          <p:cNvSpPr>
            <a:spLocks noChangeShapeType="1"/>
          </p:cNvSpPr>
          <p:nvPr/>
        </p:nvSpPr>
        <p:spPr bwMode="auto">
          <a:xfrm>
            <a:off x="36576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73" name="Freeform 73"/>
          <p:cNvSpPr>
            <a:spLocks/>
          </p:cNvSpPr>
          <p:nvPr/>
        </p:nvSpPr>
        <p:spPr bwMode="auto">
          <a:xfrm>
            <a:off x="5638800" y="40624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74" name="Group 74"/>
          <p:cNvGrpSpPr>
            <a:grpSpLocks/>
          </p:cNvGrpSpPr>
          <p:nvPr/>
        </p:nvGrpSpPr>
        <p:grpSpPr bwMode="auto">
          <a:xfrm>
            <a:off x="5638800" y="4976813"/>
            <a:ext cx="993775" cy="76200"/>
            <a:chOff x="1536" y="2256"/>
            <a:chExt cx="626" cy="48"/>
          </a:xfrm>
        </p:grpSpPr>
        <p:sp>
          <p:nvSpPr>
            <p:cNvPr id="40055" name="Rectangle 7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56" name="Freeform 7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57" name="Line 7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75" name="Group 78"/>
          <p:cNvGrpSpPr>
            <a:grpSpLocks/>
          </p:cNvGrpSpPr>
          <p:nvPr/>
        </p:nvGrpSpPr>
        <p:grpSpPr bwMode="auto">
          <a:xfrm>
            <a:off x="5638800" y="4214813"/>
            <a:ext cx="993775" cy="76200"/>
            <a:chOff x="1536" y="2256"/>
            <a:chExt cx="626" cy="48"/>
          </a:xfrm>
        </p:grpSpPr>
        <p:sp>
          <p:nvSpPr>
            <p:cNvPr id="40052" name="Rectangle 7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53" name="Freeform 8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54" name="Line 8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76" name="Group 82"/>
          <p:cNvGrpSpPr>
            <a:grpSpLocks/>
          </p:cNvGrpSpPr>
          <p:nvPr/>
        </p:nvGrpSpPr>
        <p:grpSpPr bwMode="auto">
          <a:xfrm>
            <a:off x="5638800" y="4595813"/>
            <a:ext cx="993775" cy="76200"/>
            <a:chOff x="1536" y="2256"/>
            <a:chExt cx="626" cy="48"/>
          </a:xfrm>
        </p:grpSpPr>
        <p:sp>
          <p:nvSpPr>
            <p:cNvPr id="40049" name="Rectangle 8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50" name="Freeform 8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51" name="Line 8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77" name="Line 86"/>
          <p:cNvSpPr>
            <a:spLocks noChangeShapeType="1"/>
          </p:cNvSpPr>
          <p:nvPr/>
        </p:nvSpPr>
        <p:spPr bwMode="auto">
          <a:xfrm>
            <a:off x="64008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78" name="Line 87"/>
          <p:cNvSpPr>
            <a:spLocks noChangeShapeType="1"/>
          </p:cNvSpPr>
          <p:nvPr/>
        </p:nvSpPr>
        <p:spPr bwMode="auto">
          <a:xfrm>
            <a:off x="57912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79" name="Freeform 88"/>
          <p:cNvSpPr>
            <a:spLocks/>
          </p:cNvSpPr>
          <p:nvPr/>
        </p:nvSpPr>
        <p:spPr bwMode="auto">
          <a:xfrm flipV="1">
            <a:off x="5638800" y="14716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80" name="Group 89"/>
          <p:cNvGrpSpPr>
            <a:grpSpLocks/>
          </p:cNvGrpSpPr>
          <p:nvPr/>
        </p:nvGrpSpPr>
        <p:grpSpPr bwMode="auto">
          <a:xfrm flipV="1">
            <a:off x="5638800" y="1547813"/>
            <a:ext cx="993775" cy="76200"/>
            <a:chOff x="1536" y="2256"/>
            <a:chExt cx="626" cy="48"/>
          </a:xfrm>
        </p:grpSpPr>
        <p:sp>
          <p:nvSpPr>
            <p:cNvPr id="40046" name="Rectangle 9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47" name="Freeform 9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48" name="Line 9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81" name="Group 93"/>
          <p:cNvGrpSpPr>
            <a:grpSpLocks/>
          </p:cNvGrpSpPr>
          <p:nvPr/>
        </p:nvGrpSpPr>
        <p:grpSpPr bwMode="auto">
          <a:xfrm flipV="1">
            <a:off x="5638800" y="2309813"/>
            <a:ext cx="993775" cy="76200"/>
            <a:chOff x="1536" y="2256"/>
            <a:chExt cx="626" cy="48"/>
          </a:xfrm>
        </p:grpSpPr>
        <p:sp>
          <p:nvSpPr>
            <p:cNvPr id="40043" name="Rectangle 9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44" name="Freeform 9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45" name="Line 9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82" name="Group 97"/>
          <p:cNvGrpSpPr>
            <a:grpSpLocks/>
          </p:cNvGrpSpPr>
          <p:nvPr/>
        </p:nvGrpSpPr>
        <p:grpSpPr bwMode="auto">
          <a:xfrm flipV="1">
            <a:off x="5638800" y="1928813"/>
            <a:ext cx="993775" cy="76200"/>
            <a:chOff x="1536" y="2256"/>
            <a:chExt cx="626" cy="48"/>
          </a:xfrm>
        </p:grpSpPr>
        <p:sp>
          <p:nvSpPr>
            <p:cNvPr id="40040" name="Rectangle 98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41" name="Freeform 99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42" name="Line 100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83" name="Line 101"/>
          <p:cNvSpPr>
            <a:spLocks noChangeShapeType="1"/>
          </p:cNvSpPr>
          <p:nvPr/>
        </p:nvSpPr>
        <p:spPr bwMode="auto">
          <a:xfrm flipV="1">
            <a:off x="64008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84" name="Line 102"/>
          <p:cNvSpPr>
            <a:spLocks noChangeShapeType="1"/>
          </p:cNvSpPr>
          <p:nvPr/>
        </p:nvSpPr>
        <p:spPr bwMode="auto">
          <a:xfrm flipV="1">
            <a:off x="57912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85" name="Rectangle 103"/>
          <p:cNvSpPr>
            <a:spLocks noChangeArrowheads="1"/>
          </p:cNvSpPr>
          <p:nvPr/>
        </p:nvSpPr>
        <p:spPr bwMode="auto">
          <a:xfrm>
            <a:off x="5334000" y="2767013"/>
            <a:ext cx="1524000" cy="1066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39986" name="Freeform 104"/>
          <p:cNvSpPr>
            <a:spLocks/>
          </p:cNvSpPr>
          <p:nvPr/>
        </p:nvSpPr>
        <p:spPr bwMode="auto">
          <a:xfrm>
            <a:off x="6096000" y="38338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87" name="Freeform 105"/>
          <p:cNvSpPr>
            <a:spLocks/>
          </p:cNvSpPr>
          <p:nvPr/>
        </p:nvSpPr>
        <p:spPr bwMode="auto">
          <a:xfrm flipV="1">
            <a:off x="6096000" y="13192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88" name="Line 106"/>
          <p:cNvSpPr>
            <a:spLocks noChangeShapeType="1"/>
          </p:cNvSpPr>
          <p:nvPr/>
        </p:nvSpPr>
        <p:spPr bwMode="auto">
          <a:xfrm flipV="1">
            <a:off x="54102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89" name="Line 107"/>
          <p:cNvSpPr>
            <a:spLocks noChangeShapeType="1"/>
          </p:cNvSpPr>
          <p:nvPr/>
        </p:nvSpPr>
        <p:spPr bwMode="auto">
          <a:xfrm>
            <a:off x="55626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90" name="Freeform 108"/>
          <p:cNvSpPr>
            <a:spLocks/>
          </p:cNvSpPr>
          <p:nvPr/>
        </p:nvSpPr>
        <p:spPr bwMode="auto">
          <a:xfrm>
            <a:off x="7543800" y="40624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91" name="Group 109"/>
          <p:cNvGrpSpPr>
            <a:grpSpLocks/>
          </p:cNvGrpSpPr>
          <p:nvPr/>
        </p:nvGrpSpPr>
        <p:grpSpPr bwMode="auto">
          <a:xfrm>
            <a:off x="7543800" y="4976813"/>
            <a:ext cx="993775" cy="76200"/>
            <a:chOff x="1536" y="2256"/>
            <a:chExt cx="626" cy="48"/>
          </a:xfrm>
        </p:grpSpPr>
        <p:sp>
          <p:nvSpPr>
            <p:cNvPr id="40037" name="Rectangle 11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38" name="Freeform 11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39" name="Line 11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92" name="Group 113"/>
          <p:cNvGrpSpPr>
            <a:grpSpLocks/>
          </p:cNvGrpSpPr>
          <p:nvPr/>
        </p:nvGrpSpPr>
        <p:grpSpPr bwMode="auto">
          <a:xfrm>
            <a:off x="7543800" y="4214813"/>
            <a:ext cx="993775" cy="76200"/>
            <a:chOff x="1536" y="2256"/>
            <a:chExt cx="626" cy="48"/>
          </a:xfrm>
        </p:grpSpPr>
        <p:sp>
          <p:nvSpPr>
            <p:cNvPr id="40034" name="Rectangle 11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35" name="Freeform 11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36" name="Line 11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93" name="Group 117"/>
          <p:cNvGrpSpPr>
            <a:grpSpLocks/>
          </p:cNvGrpSpPr>
          <p:nvPr/>
        </p:nvGrpSpPr>
        <p:grpSpPr bwMode="auto">
          <a:xfrm>
            <a:off x="7543800" y="4595813"/>
            <a:ext cx="993775" cy="76200"/>
            <a:chOff x="1536" y="2256"/>
            <a:chExt cx="626" cy="48"/>
          </a:xfrm>
        </p:grpSpPr>
        <p:sp>
          <p:nvSpPr>
            <p:cNvPr id="40031" name="Rectangle 118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32" name="Freeform 119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33" name="Line 120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94" name="Line 121"/>
          <p:cNvSpPr>
            <a:spLocks noChangeShapeType="1"/>
          </p:cNvSpPr>
          <p:nvPr/>
        </p:nvSpPr>
        <p:spPr bwMode="auto">
          <a:xfrm>
            <a:off x="83058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95" name="Line 122"/>
          <p:cNvSpPr>
            <a:spLocks noChangeShapeType="1"/>
          </p:cNvSpPr>
          <p:nvPr/>
        </p:nvSpPr>
        <p:spPr bwMode="auto">
          <a:xfrm>
            <a:off x="76962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96" name="Freeform 123"/>
          <p:cNvSpPr>
            <a:spLocks/>
          </p:cNvSpPr>
          <p:nvPr/>
        </p:nvSpPr>
        <p:spPr bwMode="auto">
          <a:xfrm flipV="1">
            <a:off x="7543800" y="14716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97" name="Group 124"/>
          <p:cNvGrpSpPr>
            <a:grpSpLocks/>
          </p:cNvGrpSpPr>
          <p:nvPr/>
        </p:nvGrpSpPr>
        <p:grpSpPr bwMode="auto">
          <a:xfrm flipV="1">
            <a:off x="7543800" y="1547813"/>
            <a:ext cx="993775" cy="76200"/>
            <a:chOff x="1536" y="2256"/>
            <a:chExt cx="626" cy="48"/>
          </a:xfrm>
        </p:grpSpPr>
        <p:sp>
          <p:nvSpPr>
            <p:cNvPr id="40028" name="Rectangle 12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29" name="Freeform 12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30" name="Line 12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98" name="Group 128"/>
          <p:cNvGrpSpPr>
            <a:grpSpLocks/>
          </p:cNvGrpSpPr>
          <p:nvPr/>
        </p:nvGrpSpPr>
        <p:grpSpPr bwMode="auto">
          <a:xfrm flipV="1">
            <a:off x="7543800" y="2309813"/>
            <a:ext cx="993775" cy="76200"/>
            <a:chOff x="1536" y="2256"/>
            <a:chExt cx="626" cy="48"/>
          </a:xfrm>
        </p:grpSpPr>
        <p:sp>
          <p:nvSpPr>
            <p:cNvPr id="40025" name="Rectangle 12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26" name="Freeform 13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27" name="Line 13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99" name="Group 132"/>
          <p:cNvGrpSpPr>
            <a:grpSpLocks/>
          </p:cNvGrpSpPr>
          <p:nvPr/>
        </p:nvGrpSpPr>
        <p:grpSpPr bwMode="auto">
          <a:xfrm flipV="1">
            <a:off x="7543800" y="1928813"/>
            <a:ext cx="993775" cy="76200"/>
            <a:chOff x="1536" y="2256"/>
            <a:chExt cx="626" cy="48"/>
          </a:xfrm>
        </p:grpSpPr>
        <p:sp>
          <p:nvSpPr>
            <p:cNvPr id="40022" name="Rectangle 13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23" name="Freeform 13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24" name="Line 13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40000" name="Line 136"/>
          <p:cNvSpPr>
            <a:spLocks noChangeShapeType="1"/>
          </p:cNvSpPr>
          <p:nvPr/>
        </p:nvSpPr>
        <p:spPr bwMode="auto">
          <a:xfrm flipV="1">
            <a:off x="83058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0001" name="Line 137"/>
          <p:cNvSpPr>
            <a:spLocks noChangeShapeType="1"/>
          </p:cNvSpPr>
          <p:nvPr/>
        </p:nvSpPr>
        <p:spPr bwMode="auto">
          <a:xfrm flipV="1">
            <a:off x="76962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0002" name="Rectangle 138"/>
          <p:cNvSpPr>
            <a:spLocks noChangeArrowheads="1"/>
          </p:cNvSpPr>
          <p:nvPr/>
        </p:nvSpPr>
        <p:spPr bwMode="auto">
          <a:xfrm>
            <a:off x="7239000" y="2767013"/>
            <a:ext cx="1524000" cy="1066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40003" name="Freeform 139"/>
          <p:cNvSpPr>
            <a:spLocks/>
          </p:cNvSpPr>
          <p:nvPr/>
        </p:nvSpPr>
        <p:spPr bwMode="auto">
          <a:xfrm>
            <a:off x="8001000" y="38338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0004" name="Freeform 140"/>
          <p:cNvSpPr>
            <a:spLocks/>
          </p:cNvSpPr>
          <p:nvPr/>
        </p:nvSpPr>
        <p:spPr bwMode="auto">
          <a:xfrm flipV="1">
            <a:off x="8001000" y="13192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0005" name="Line 141"/>
          <p:cNvSpPr>
            <a:spLocks noChangeShapeType="1"/>
          </p:cNvSpPr>
          <p:nvPr/>
        </p:nvSpPr>
        <p:spPr bwMode="auto">
          <a:xfrm flipV="1">
            <a:off x="73152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0006" name="Line 142"/>
          <p:cNvSpPr>
            <a:spLocks noChangeShapeType="1"/>
          </p:cNvSpPr>
          <p:nvPr/>
        </p:nvSpPr>
        <p:spPr bwMode="auto">
          <a:xfrm>
            <a:off x="74676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grpSp>
        <p:nvGrpSpPr>
          <p:cNvPr id="40007" name="Group 143"/>
          <p:cNvGrpSpPr>
            <a:grpSpLocks/>
          </p:cNvGrpSpPr>
          <p:nvPr/>
        </p:nvGrpSpPr>
        <p:grpSpPr bwMode="auto">
          <a:xfrm>
            <a:off x="177800" y="1090613"/>
            <a:ext cx="3022600" cy="4419600"/>
            <a:chOff x="112" y="816"/>
            <a:chExt cx="1904" cy="2784"/>
          </a:xfrm>
        </p:grpSpPr>
        <p:sp>
          <p:nvSpPr>
            <p:cNvPr id="40019" name="AutoShape 144"/>
            <p:cNvSpPr>
              <a:spLocks noChangeArrowheads="1"/>
            </p:cNvSpPr>
            <p:nvPr/>
          </p:nvSpPr>
          <p:spPr bwMode="auto">
            <a:xfrm>
              <a:off x="864" y="816"/>
              <a:ext cx="1152" cy="27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20" name="Line 145"/>
            <p:cNvSpPr>
              <a:spLocks noChangeShapeType="1"/>
            </p:cNvSpPr>
            <p:nvPr/>
          </p:nvSpPr>
          <p:spPr bwMode="auto">
            <a:xfrm flipH="1">
              <a:off x="576" y="3312"/>
              <a:ext cx="286" cy="15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21" name="Text Box 146"/>
            <p:cNvSpPr txBox="1">
              <a:spLocks noChangeArrowheads="1"/>
            </p:cNvSpPr>
            <p:nvPr/>
          </p:nvSpPr>
          <p:spPr bwMode="auto">
            <a:xfrm>
              <a:off x="112" y="3369"/>
              <a:ext cx="460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Lane</a:t>
              </a:r>
            </a:p>
          </p:txBody>
        </p:sp>
      </p:grpSp>
      <p:grpSp>
        <p:nvGrpSpPr>
          <p:cNvPr id="40008" name="Group 147"/>
          <p:cNvGrpSpPr>
            <a:grpSpLocks/>
          </p:cNvGrpSpPr>
          <p:nvPr/>
        </p:nvGrpSpPr>
        <p:grpSpPr bwMode="auto">
          <a:xfrm>
            <a:off x="1524000" y="800100"/>
            <a:ext cx="7391400" cy="1814513"/>
            <a:chOff x="960" y="633"/>
            <a:chExt cx="4656" cy="1143"/>
          </a:xfrm>
        </p:grpSpPr>
        <p:sp>
          <p:nvSpPr>
            <p:cNvPr id="40016" name="AutoShape 148"/>
            <p:cNvSpPr>
              <a:spLocks noChangeArrowheads="1"/>
            </p:cNvSpPr>
            <p:nvPr/>
          </p:nvSpPr>
          <p:spPr bwMode="auto">
            <a:xfrm>
              <a:off x="960" y="912"/>
              <a:ext cx="4656" cy="864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17" name="Line 149"/>
            <p:cNvSpPr>
              <a:spLocks noChangeShapeType="1"/>
            </p:cNvSpPr>
            <p:nvPr/>
          </p:nvSpPr>
          <p:spPr bwMode="auto">
            <a:xfrm flipV="1">
              <a:off x="3504" y="768"/>
              <a:ext cx="240" cy="14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0018" name="Text Box 150"/>
            <p:cNvSpPr txBox="1">
              <a:spLocks noChangeArrowheads="1"/>
            </p:cNvSpPr>
            <p:nvPr/>
          </p:nvSpPr>
          <p:spPr bwMode="auto">
            <a:xfrm>
              <a:off x="3736" y="633"/>
              <a:ext cx="1200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solidFill>
                    <a:schemeClr val="accent1"/>
                  </a:solidFill>
                  <a:latin typeface="Verdana" pitchFamily="34" charset="0"/>
                  <a:ea typeface="굴림" pitchFamily="34" charset="-127"/>
                </a:rPr>
                <a:t>Functional Unit</a:t>
              </a:r>
            </a:p>
          </p:txBody>
        </p:sp>
      </p:grpSp>
      <p:sp>
        <p:nvSpPr>
          <p:cNvPr id="40009" name="Text Box 151"/>
          <p:cNvSpPr txBox="1">
            <a:spLocks noChangeArrowheads="1"/>
          </p:cNvSpPr>
          <p:nvPr/>
        </p:nvSpPr>
        <p:spPr bwMode="auto">
          <a:xfrm>
            <a:off x="46038" y="2540000"/>
            <a:ext cx="1246187" cy="6413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i="1">
                <a:latin typeface="Verdana" pitchFamily="34" charset="0"/>
                <a:ea typeface="굴림" pitchFamily="34" charset="-127"/>
              </a:rPr>
              <a:t>Vector</a:t>
            </a:r>
          </a:p>
          <a:p>
            <a:pPr algn="ctr" eaLnBrk="0" hangingPunct="0"/>
            <a:r>
              <a:rPr lang="en-US" altLang="ko-KR" sz="1800" i="1">
                <a:latin typeface="Verdana" pitchFamily="34" charset="0"/>
                <a:ea typeface="굴림" pitchFamily="34" charset="-127"/>
              </a:rPr>
              <a:t>Registers</a:t>
            </a:r>
          </a:p>
        </p:txBody>
      </p:sp>
      <p:sp>
        <p:nvSpPr>
          <p:cNvPr id="40010" name="Line 152"/>
          <p:cNvSpPr>
            <a:spLocks noChangeShapeType="1"/>
          </p:cNvSpPr>
          <p:nvPr/>
        </p:nvSpPr>
        <p:spPr bwMode="auto">
          <a:xfrm flipH="1" flipV="1">
            <a:off x="1027113" y="3181350"/>
            <a:ext cx="496887" cy="169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0011" name="Rectangle 153"/>
          <p:cNvSpPr>
            <a:spLocks noChangeArrowheads="1"/>
          </p:cNvSpPr>
          <p:nvPr/>
        </p:nvSpPr>
        <p:spPr bwMode="auto">
          <a:xfrm>
            <a:off x="1447800" y="5815013"/>
            <a:ext cx="7315200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i="1">
                <a:latin typeface="Verdana" pitchFamily="34" charset="0"/>
                <a:ea typeface="굴림" pitchFamily="34" charset="-127"/>
              </a:rPr>
              <a:t>Memory Subsystem</a:t>
            </a:r>
          </a:p>
        </p:txBody>
      </p:sp>
      <p:sp>
        <p:nvSpPr>
          <p:cNvPr id="40012" name="Text Box 154"/>
          <p:cNvSpPr txBox="1">
            <a:spLocks noChangeArrowheads="1"/>
          </p:cNvSpPr>
          <p:nvPr/>
        </p:nvSpPr>
        <p:spPr bwMode="auto">
          <a:xfrm>
            <a:off x="1676400" y="2995613"/>
            <a:ext cx="12319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Elements 0, 4, 8, …</a:t>
            </a:r>
          </a:p>
        </p:txBody>
      </p:sp>
      <p:sp>
        <p:nvSpPr>
          <p:cNvPr id="40013" name="Text Box 155"/>
          <p:cNvSpPr txBox="1">
            <a:spLocks noChangeArrowheads="1"/>
          </p:cNvSpPr>
          <p:nvPr/>
        </p:nvSpPr>
        <p:spPr bwMode="auto">
          <a:xfrm>
            <a:off x="3581400" y="2995613"/>
            <a:ext cx="12319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Elements 1, 5, 9, …</a:t>
            </a:r>
          </a:p>
        </p:txBody>
      </p:sp>
      <p:sp>
        <p:nvSpPr>
          <p:cNvPr id="40014" name="Text Box 156"/>
          <p:cNvSpPr txBox="1">
            <a:spLocks noChangeArrowheads="1"/>
          </p:cNvSpPr>
          <p:nvPr/>
        </p:nvSpPr>
        <p:spPr bwMode="auto">
          <a:xfrm>
            <a:off x="5486400" y="2995613"/>
            <a:ext cx="12319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Elements 2, 6, 10, …</a:t>
            </a:r>
          </a:p>
        </p:txBody>
      </p:sp>
      <p:sp>
        <p:nvSpPr>
          <p:cNvPr id="40015" name="Text Box 157"/>
          <p:cNvSpPr txBox="1">
            <a:spLocks noChangeArrowheads="1"/>
          </p:cNvSpPr>
          <p:nvPr/>
        </p:nvSpPr>
        <p:spPr bwMode="auto">
          <a:xfrm>
            <a:off x="7391400" y="2995613"/>
            <a:ext cx="12319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Elements 3, 7, 11,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E9C8D9-3FBF-4EB8-A640-2A63B53FC73E}" type="slidenum">
              <a:rPr lang="en-US" smtClean="0">
                <a:latin typeface="Times New Roman" pitchFamily="18" charset="0"/>
                <a:cs typeface="Arial" charset="0"/>
              </a:rPr>
              <a:pPr/>
              <a:t>14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620000" cy="9144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T0 Vector Microprocessor (UCB/ICSI, 1995)</a:t>
            </a:r>
          </a:p>
        </p:txBody>
      </p:sp>
      <p:pic>
        <p:nvPicPr>
          <p:cNvPr id="41987" name="Picture 3" descr="t0di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143000"/>
            <a:ext cx="5138738" cy="517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858000" y="2971800"/>
            <a:ext cx="457200" cy="320040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V="1">
            <a:off x="7315200" y="3200400"/>
            <a:ext cx="762000" cy="381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102600" y="2909888"/>
            <a:ext cx="730250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i="1">
                <a:latin typeface="Verdana" pitchFamily="34" charset="0"/>
                <a:ea typeface="굴림" pitchFamily="34" charset="-127"/>
              </a:rPr>
              <a:t>Lane</a:t>
            </a:r>
          </a:p>
        </p:txBody>
      </p:sp>
      <p:grpSp>
        <p:nvGrpSpPr>
          <p:cNvPr id="41991" name="Group 7"/>
          <p:cNvGrpSpPr>
            <a:grpSpLocks/>
          </p:cNvGrpSpPr>
          <p:nvPr/>
        </p:nvGrpSpPr>
        <p:grpSpPr bwMode="auto">
          <a:xfrm>
            <a:off x="304800" y="2940050"/>
            <a:ext cx="7142163" cy="1936750"/>
            <a:chOff x="192" y="1852"/>
            <a:chExt cx="4499" cy="1220"/>
          </a:xfrm>
        </p:grpSpPr>
        <p:sp>
          <p:nvSpPr>
            <p:cNvPr id="41992" name="Text Box 8"/>
            <p:cNvSpPr txBox="1">
              <a:spLocks noChangeArrowheads="1"/>
            </p:cNvSpPr>
            <p:nvPr/>
          </p:nvSpPr>
          <p:spPr bwMode="auto">
            <a:xfrm>
              <a:off x="192" y="1852"/>
              <a:ext cx="1536" cy="577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Vector register elements striped over lanes</a:t>
              </a:r>
            </a:p>
          </p:txBody>
        </p:sp>
        <p:grpSp>
          <p:nvGrpSpPr>
            <p:cNvPr id="41993" name="Group 9"/>
            <p:cNvGrpSpPr>
              <a:grpSpLocks/>
            </p:cNvGrpSpPr>
            <p:nvPr/>
          </p:nvGrpSpPr>
          <p:grpSpPr bwMode="auto">
            <a:xfrm>
              <a:off x="1956" y="2409"/>
              <a:ext cx="2735" cy="663"/>
              <a:chOff x="1956" y="2409"/>
              <a:chExt cx="2735" cy="663"/>
            </a:xfrm>
          </p:grpSpPr>
          <p:sp>
            <p:nvSpPr>
              <p:cNvPr id="41995" name="Text Box 10"/>
              <p:cNvSpPr txBox="1">
                <a:spLocks noChangeArrowheads="1"/>
              </p:cNvSpPr>
              <p:nvPr/>
            </p:nvSpPr>
            <p:spPr bwMode="auto">
              <a:xfrm>
                <a:off x="2003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[0]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1996" name="Text Box 11"/>
              <p:cNvSpPr txBox="1">
                <a:spLocks noChangeArrowheads="1"/>
              </p:cNvSpPr>
              <p:nvPr/>
            </p:nvSpPr>
            <p:spPr bwMode="auto">
              <a:xfrm>
                <a:off x="2003" y="2697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[8]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1997" name="Text Box 12"/>
              <p:cNvSpPr txBox="1">
                <a:spLocks noChangeArrowheads="1"/>
              </p:cNvSpPr>
              <p:nvPr/>
            </p:nvSpPr>
            <p:spPr bwMode="auto">
              <a:xfrm>
                <a:off x="1956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[16]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1998" name="Text Box 13"/>
              <p:cNvSpPr txBox="1">
                <a:spLocks noChangeArrowheads="1"/>
              </p:cNvSpPr>
              <p:nvPr/>
            </p:nvSpPr>
            <p:spPr bwMode="auto">
              <a:xfrm>
                <a:off x="1957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[24]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1999" name="Text Box 14"/>
              <p:cNvSpPr txBox="1">
                <a:spLocks noChangeArrowheads="1"/>
              </p:cNvSpPr>
              <p:nvPr/>
            </p:nvSpPr>
            <p:spPr bwMode="auto">
              <a:xfrm>
                <a:off x="2288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0" name="Text Box 15"/>
              <p:cNvSpPr txBox="1">
                <a:spLocks noChangeArrowheads="1"/>
              </p:cNvSpPr>
              <p:nvPr/>
            </p:nvSpPr>
            <p:spPr bwMode="auto">
              <a:xfrm>
                <a:off x="2288" y="2697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[9]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1" name="Text Box 16"/>
              <p:cNvSpPr txBox="1">
                <a:spLocks noChangeArrowheads="1"/>
              </p:cNvSpPr>
              <p:nvPr/>
            </p:nvSpPr>
            <p:spPr bwMode="auto">
              <a:xfrm>
                <a:off x="2241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[17]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2" name="Text Box 17"/>
              <p:cNvSpPr txBox="1">
                <a:spLocks noChangeArrowheads="1"/>
              </p:cNvSpPr>
              <p:nvPr/>
            </p:nvSpPr>
            <p:spPr bwMode="auto">
              <a:xfrm>
                <a:off x="2242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[25]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3" name="Text Box 18"/>
              <p:cNvSpPr txBox="1">
                <a:spLocks noChangeArrowheads="1"/>
              </p:cNvSpPr>
              <p:nvPr/>
            </p:nvSpPr>
            <p:spPr bwMode="auto">
              <a:xfrm>
                <a:off x="2627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4" name="Text Box 19"/>
              <p:cNvSpPr txBox="1">
                <a:spLocks noChangeArrowheads="1"/>
              </p:cNvSpPr>
              <p:nvPr/>
            </p:nvSpPr>
            <p:spPr bwMode="auto">
              <a:xfrm>
                <a:off x="2581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[10]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5" name="Text Box 20"/>
              <p:cNvSpPr txBox="1">
                <a:spLocks noChangeArrowheads="1"/>
              </p:cNvSpPr>
              <p:nvPr/>
            </p:nvSpPr>
            <p:spPr bwMode="auto">
              <a:xfrm>
                <a:off x="2580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[18]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6" name="Text Box 21"/>
              <p:cNvSpPr txBox="1">
                <a:spLocks noChangeArrowheads="1"/>
              </p:cNvSpPr>
              <p:nvPr/>
            </p:nvSpPr>
            <p:spPr bwMode="auto">
              <a:xfrm>
                <a:off x="2581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[26]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7" name="Text Box 22"/>
              <p:cNvSpPr txBox="1">
                <a:spLocks noChangeArrowheads="1"/>
              </p:cNvSpPr>
              <p:nvPr/>
            </p:nvSpPr>
            <p:spPr bwMode="auto">
              <a:xfrm>
                <a:off x="2959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[3]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8" name="Text Box 23"/>
              <p:cNvSpPr txBox="1">
                <a:spLocks noChangeArrowheads="1"/>
              </p:cNvSpPr>
              <p:nvPr/>
            </p:nvSpPr>
            <p:spPr bwMode="auto">
              <a:xfrm>
                <a:off x="2913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[11]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9" name="Text Box 24"/>
              <p:cNvSpPr txBox="1">
                <a:spLocks noChangeArrowheads="1"/>
              </p:cNvSpPr>
              <p:nvPr/>
            </p:nvSpPr>
            <p:spPr bwMode="auto">
              <a:xfrm>
                <a:off x="2912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[19]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0" name="Text Box 25"/>
              <p:cNvSpPr txBox="1">
                <a:spLocks noChangeArrowheads="1"/>
              </p:cNvSpPr>
              <p:nvPr/>
            </p:nvSpPr>
            <p:spPr bwMode="auto">
              <a:xfrm>
                <a:off x="2913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[27]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1" name="Text Box 26"/>
              <p:cNvSpPr txBox="1">
                <a:spLocks noChangeArrowheads="1"/>
              </p:cNvSpPr>
              <p:nvPr/>
            </p:nvSpPr>
            <p:spPr bwMode="auto">
              <a:xfrm>
                <a:off x="3251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[4]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2" name="Text Box 27"/>
              <p:cNvSpPr txBox="1">
                <a:spLocks noChangeArrowheads="1"/>
              </p:cNvSpPr>
              <p:nvPr/>
            </p:nvSpPr>
            <p:spPr bwMode="auto">
              <a:xfrm>
                <a:off x="3205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[12]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3" name="Text Box 28"/>
              <p:cNvSpPr txBox="1">
                <a:spLocks noChangeArrowheads="1"/>
              </p:cNvSpPr>
              <p:nvPr/>
            </p:nvSpPr>
            <p:spPr bwMode="auto">
              <a:xfrm>
                <a:off x="3204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[20]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4" name="Text Box 29"/>
              <p:cNvSpPr txBox="1">
                <a:spLocks noChangeArrowheads="1"/>
              </p:cNvSpPr>
              <p:nvPr/>
            </p:nvSpPr>
            <p:spPr bwMode="auto">
              <a:xfrm>
                <a:off x="3205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[28]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5" name="Text Box 30"/>
              <p:cNvSpPr txBox="1">
                <a:spLocks noChangeArrowheads="1"/>
              </p:cNvSpPr>
              <p:nvPr/>
            </p:nvSpPr>
            <p:spPr bwMode="auto">
              <a:xfrm>
                <a:off x="3635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[5]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6" name="Text Box 31"/>
              <p:cNvSpPr txBox="1">
                <a:spLocks noChangeArrowheads="1"/>
              </p:cNvSpPr>
              <p:nvPr/>
            </p:nvSpPr>
            <p:spPr bwMode="auto">
              <a:xfrm>
                <a:off x="3589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[13]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7" name="Text Box 32"/>
              <p:cNvSpPr txBox="1">
                <a:spLocks noChangeArrowheads="1"/>
              </p:cNvSpPr>
              <p:nvPr/>
            </p:nvSpPr>
            <p:spPr bwMode="auto">
              <a:xfrm>
                <a:off x="3588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[21]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8" name="Text Box 33"/>
              <p:cNvSpPr txBox="1">
                <a:spLocks noChangeArrowheads="1"/>
              </p:cNvSpPr>
              <p:nvPr/>
            </p:nvSpPr>
            <p:spPr bwMode="auto">
              <a:xfrm>
                <a:off x="3589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[29]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9" name="Text Box 34"/>
              <p:cNvSpPr txBox="1">
                <a:spLocks noChangeArrowheads="1"/>
              </p:cNvSpPr>
              <p:nvPr/>
            </p:nvSpPr>
            <p:spPr bwMode="auto">
              <a:xfrm>
                <a:off x="3971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[6]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0" name="Text Box 35"/>
              <p:cNvSpPr txBox="1">
                <a:spLocks noChangeArrowheads="1"/>
              </p:cNvSpPr>
              <p:nvPr/>
            </p:nvSpPr>
            <p:spPr bwMode="auto">
              <a:xfrm>
                <a:off x="3924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[14]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1" name="Text Box 36"/>
              <p:cNvSpPr txBox="1">
                <a:spLocks noChangeArrowheads="1"/>
              </p:cNvSpPr>
              <p:nvPr/>
            </p:nvSpPr>
            <p:spPr bwMode="auto">
              <a:xfrm>
                <a:off x="3924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[22]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2" name="Text Box 37"/>
              <p:cNvSpPr txBox="1">
                <a:spLocks noChangeArrowheads="1"/>
              </p:cNvSpPr>
              <p:nvPr/>
            </p:nvSpPr>
            <p:spPr bwMode="auto">
              <a:xfrm>
                <a:off x="3925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[30]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3" name="Text Box 38"/>
              <p:cNvSpPr txBox="1">
                <a:spLocks noChangeArrowheads="1"/>
              </p:cNvSpPr>
              <p:nvPr/>
            </p:nvSpPr>
            <p:spPr bwMode="auto">
              <a:xfrm>
                <a:off x="4307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[7]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4" name="Text Box 39"/>
              <p:cNvSpPr txBox="1">
                <a:spLocks noChangeArrowheads="1"/>
              </p:cNvSpPr>
              <p:nvPr/>
            </p:nvSpPr>
            <p:spPr bwMode="auto">
              <a:xfrm>
                <a:off x="4261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[15]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5" name="Text Box 40"/>
              <p:cNvSpPr txBox="1">
                <a:spLocks noChangeArrowheads="1"/>
              </p:cNvSpPr>
              <p:nvPr/>
            </p:nvSpPr>
            <p:spPr bwMode="auto">
              <a:xfrm>
                <a:off x="4260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[23]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6" name="Text Box 41"/>
              <p:cNvSpPr txBox="1">
                <a:spLocks noChangeArrowheads="1"/>
              </p:cNvSpPr>
              <p:nvPr/>
            </p:nvSpPr>
            <p:spPr bwMode="auto">
              <a:xfrm>
                <a:off x="4261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[31]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</p:grpSp>
        <p:sp>
          <p:nvSpPr>
            <p:cNvPr id="41994" name="Line 42"/>
            <p:cNvSpPr>
              <a:spLocks noChangeShapeType="1"/>
            </p:cNvSpPr>
            <p:nvPr/>
          </p:nvSpPr>
          <p:spPr bwMode="auto">
            <a:xfrm>
              <a:off x="1392" y="2256"/>
              <a:ext cx="62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EFF35E9-8CAF-4338-82A6-77159D3B5CD1}" type="slidenum">
              <a:rPr lang="en-US" smtClean="0">
                <a:latin typeface="Times New Roman" pitchFamily="18" charset="0"/>
                <a:cs typeface="Arial" charset="0"/>
              </a:rPr>
              <a:pPr/>
              <a:t>15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685800" y="3184525"/>
            <a:ext cx="3276600" cy="1571625"/>
            <a:chOff x="432" y="2130"/>
            <a:chExt cx="2064" cy="990"/>
          </a:xfrm>
        </p:grpSpPr>
        <p:grpSp>
          <p:nvGrpSpPr>
            <p:cNvPr id="44544" name="Group 3"/>
            <p:cNvGrpSpPr>
              <a:grpSpLocks/>
            </p:cNvGrpSpPr>
            <p:nvPr/>
          </p:nvGrpSpPr>
          <p:grpSpPr bwMode="auto">
            <a:xfrm>
              <a:off x="960" y="2352"/>
              <a:ext cx="1536" cy="768"/>
              <a:chOff x="480" y="2352"/>
              <a:chExt cx="1536" cy="768"/>
            </a:xfrm>
          </p:grpSpPr>
          <p:grpSp>
            <p:nvGrpSpPr>
              <p:cNvPr id="44546" name="Group 4"/>
              <p:cNvGrpSpPr>
                <a:grpSpLocks/>
              </p:cNvGrpSpPr>
              <p:nvPr/>
            </p:nvGrpSpPr>
            <p:grpSpPr bwMode="auto">
              <a:xfrm>
                <a:off x="1824" y="2352"/>
                <a:ext cx="192" cy="192"/>
                <a:chOff x="1824" y="2352"/>
                <a:chExt cx="192" cy="192"/>
              </a:xfrm>
            </p:grpSpPr>
            <p:sp>
              <p:nvSpPr>
                <p:cNvPr id="44641" name="Rectangle 5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42" name="Oval 6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sp>
            <p:nvSpPr>
              <p:cNvPr id="44547" name="Rectangle 7"/>
              <p:cNvSpPr>
                <a:spLocks noChangeArrowheads="1"/>
              </p:cNvSpPr>
              <p:nvPr/>
            </p:nvSpPr>
            <p:spPr bwMode="auto">
              <a:xfrm>
                <a:off x="480" y="2352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548" name="Group 8"/>
              <p:cNvGrpSpPr>
                <a:grpSpLocks/>
              </p:cNvGrpSpPr>
              <p:nvPr/>
            </p:nvGrpSpPr>
            <p:grpSpPr bwMode="auto">
              <a:xfrm>
                <a:off x="1824" y="2544"/>
                <a:ext cx="192" cy="192"/>
                <a:chOff x="1824" y="2352"/>
                <a:chExt cx="192" cy="192"/>
              </a:xfrm>
            </p:grpSpPr>
            <p:sp>
              <p:nvSpPr>
                <p:cNvPr id="44639" name="Rectangle 9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40" name="Oval 10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49" name="Group 11"/>
              <p:cNvGrpSpPr>
                <a:grpSpLocks/>
              </p:cNvGrpSpPr>
              <p:nvPr/>
            </p:nvGrpSpPr>
            <p:grpSpPr bwMode="auto">
              <a:xfrm>
                <a:off x="1824" y="2736"/>
                <a:ext cx="192" cy="192"/>
                <a:chOff x="1824" y="2352"/>
                <a:chExt cx="192" cy="192"/>
              </a:xfrm>
            </p:grpSpPr>
            <p:sp>
              <p:nvSpPr>
                <p:cNvPr id="44637" name="Rectangle 12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38" name="Oval 13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0" name="Group 14"/>
              <p:cNvGrpSpPr>
                <a:grpSpLocks/>
              </p:cNvGrpSpPr>
              <p:nvPr/>
            </p:nvGrpSpPr>
            <p:grpSpPr bwMode="auto">
              <a:xfrm>
                <a:off x="1824" y="2928"/>
                <a:ext cx="192" cy="192"/>
                <a:chOff x="1824" y="2352"/>
                <a:chExt cx="192" cy="192"/>
              </a:xfrm>
            </p:grpSpPr>
            <p:sp>
              <p:nvSpPr>
                <p:cNvPr id="44635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36" name="Oval 16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1" name="Group 17"/>
              <p:cNvGrpSpPr>
                <a:grpSpLocks/>
              </p:cNvGrpSpPr>
              <p:nvPr/>
            </p:nvGrpSpPr>
            <p:grpSpPr bwMode="auto">
              <a:xfrm>
                <a:off x="1632" y="2352"/>
                <a:ext cx="192" cy="192"/>
                <a:chOff x="1824" y="2352"/>
                <a:chExt cx="192" cy="192"/>
              </a:xfrm>
            </p:grpSpPr>
            <p:sp>
              <p:nvSpPr>
                <p:cNvPr id="44633" name="Rectangle 18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34" name="Oval 19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2" name="Group 20"/>
              <p:cNvGrpSpPr>
                <a:grpSpLocks/>
              </p:cNvGrpSpPr>
              <p:nvPr/>
            </p:nvGrpSpPr>
            <p:grpSpPr bwMode="auto">
              <a:xfrm>
                <a:off x="1632" y="2544"/>
                <a:ext cx="192" cy="192"/>
                <a:chOff x="1824" y="2352"/>
                <a:chExt cx="192" cy="192"/>
              </a:xfrm>
            </p:grpSpPr>
            <p:sp>
              <p:nvSpPr>
                <p:cNvPr id="44631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32" name="Oval 22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3" name="Group 23"/>
              <p:cNvGrpSpPr>
                <a:grpSpLocks/>
              </p:cNvGrpSpPr>
              <p:nvPr/>
            </p:nvGrpSpPr>
            <p:grpSpPr bwMode="auto">
              <a:xfrm>
                <a:off x="1632" y="2736"/>
                <a:ext cx="192" cy="192"/>
                <a:chOff x="1824" y="2352"/>
                <a:chExt cx="192" cy="192"/>
              </a:xfrm>
            </p:grpSpPr>
            <p:sp>
              <p:nvSpPr>
                <p:cNvPr id="44629" name="Rectangle 24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30" name="Oval 25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4" name="Group 26"/>
              <p:cNvGrpSpPr>
                <a:grpSpLocks/>
              </p:cNvGrpSpPr>
              <p:nvPr/>
            </p:nvGrpSpPr>
            <p:grpSpPr bwMode="auto">
              <a:xfrm>
                <a:off x="1632" y="2928"/>
                <a:ext cx="192" cy="192"/>
                <a:chOff x="1824" y="2352"/>
                <a:chExt cx="192" cy="192"/>
              </a:xfrm>
            </p:grpSpPr>
            <p:sp>
              <p:nvSpPr>
                <p:cNvPr id="44627" name="Rectangle 27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28" name="Oval 28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5" name="Group 29"/>
              <p:cNvGrpSpPr>
                <a:grpSpLocks/>
              </p:cNvGrpSpPr>
              <p:nvPr/>
            </p:nvGrpSpPr>
            <p:grpSpPr bwMode="auto">
              <a:xfrm>
                <a:off x="1440" y="2352"/>
                <a:ext cx="192" cy="192"/>
                <a:chOff x="1824" y="2352"/>
                <a:chExt cx="192" cy="192"/>
              </a:xfrm>
            </p:grpSpPr>
            <p:sp>
              <p:nvSpPr>
                <p:cNvPr id="44625" name="Rectangle 30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26" name="Oval 31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6" name="Group 32"/>
              <p:cNvGrpSpPr>
                <a:grpSpLocks/>
              </p:cNvGrpSpPr>
              <p:nvPr/>
            </p:nvGrpSpPr>
            <p:grpSpPr bwMode="auto">
              <a:xfrm>
                <a:off x="1440" y="2544"/>
                <a:ext cx="192" cy="192"/>
                <a:chOff x="1824" y="2352"/>
                <a:chExt cx="192" cy="192"/>
              </a:xfrm>
            </p:grpSpPr>
            <p:sp>
              <p:nvSpPr>
                <p:cNvPr id="44623" name="Rectangle 33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24" name="Oval 34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7" name="Group 35"/>
              <p:cNvGrpSpPr>
                <a:grpSpLocks/>
              </p:cNvGrpSpPr>
              <p:nvPr/>
            </p:nvGrpSpPr>
            <p:grpSpPr bwMode="auto">
              <a:xfrm>
                <a:off x="1440" y="2736"/>
                <a:ext cx="192" cy="192"/>
                <a:chOff x="1824" y="2352"/>
                <a:chExt cx="192" cy="192"/>
              </a:xfrm>
            </p:grpSpPr>
            <p:sp>
              <p:nvSpPr>
                <p:cNvPr id="44621" name="Rectangle 36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22" name="Oval 37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8" name="Group 38"/>
              <p:cNvGrpSpPr>
                <a:grpSpLocks/>
              </p:cNvGrpSpPr>
              <p:nvPr/>
            </p:nvGrpSpPr>
            <p:grpSpPr bwMode="auto">
              <a:xfrm>
                <a:off x="1440" y="2928"/>
                <a:ext cx="192" cy="192"/>
                <a:chOff x="1824" y="2352"/>
                <a:chExt cx="192" cy="192"/>
              </a:xfrm>
            </p:grpSpPr>
            <p:sp>
              <p:nvSpPr>
                <p:cNvPr id="44619" name="Rectangle 39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20" name="Oval 40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9" name="Group 41"/>
              <p:cNvGrpSpPr>
                <a:grpSpLocks/>
              </p:cNvGrpSpPr>
              <p:nvPr/>
            </p:nvGrpSpPr>
            <p:grpSpPr bwMode="auto">
              <a:xfrm>
                <a:off x="1248" y="2352"/>
                <a:ext cx="192" cy="192"/>
                <a:chOff x="1824" y="2352"/>
                <a:chExt cx="192" cy="192"/>
              </a:xfrm>
            </p:grpSpPr>
            <p:sp>
              <p:nvSpPr>
                <p:cNvPr id="44617" name="Rectangle 42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18" name="Oval 43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0" name="Group 44"/>
              <p:cNvGrpSpPr>
                <a:grpSpLocks/>
              </p:cNvGrpSpPr>
              <p:nvPr/>
            </p:nvGrpSpPr>
            <p:grpSpPr bwMode="auto">
              <a:xfrm>
                <a:off x="1248" y="2544"/>
                <a:ext cx="192" cy="192"/>
                <a:chOff x="1824" y="2352"/>
                <a:chExt cx="192" cy="192"/>
              </a:xfrm>
            </p:grpSpPr>
            <p:sp>
              <p:nvSpPr>
                <p:cNvPr id="44615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16" name="Oval 46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1" name="Group 47"/>
              <p:cNvGrpSpPr>
                <a:grpSpLocks/>
              </p:cNvGrpSpPr>
              <p:nvPr/>
            </p:nvGrpSpPr>
            <p:grpSpPr bwMode="auto">
              <a:xfrm>
                <a:off x="1248" y="2736"/>
                <a:ext cx="192" cy="192"/>
                <a:chOff x="1824" y="2352"/>
                <a:chExt cx="192" cy="192"/>
              </a:xfrm>
            </p:grpSpPr>
            <p:sp>
              <p:nvSpPr>
                <p:cNvPr id="44613" name="Rectangle 48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14" name="Oval 49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2" name="Group 50"/>
              <p:cNvGrpSpPr>
                <a:grpSpLocks/>
              </p:cNvGrpSpPr>
              <p:nvPr/>
            </p:nvGrpSpPr>
            <p:grpSpPr bwMode="auto">
              <a:xfrm>
                <a:off x="1248" y="2928"/>
                <a:ext cx="192" cy="192"/>
                <a:chOff x="1824" y="2352"/>
                <a:chExt cx="192" cy="192"/>
              </a:xfrm>
            </p:grpSpPr>
            <p:sp>
              <p:nvSpPr>
                <p:cNvPr id="44611" name="Rectangle 51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12" name="Oval 52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3" name="Group 53"/>
              <p:cNvGrpSpPr>
                <a:grpSpLocks/>
              </p:cNvGrpSpPr>
              <p:nvPr/>
            </p:nvGrpSpPr>
            <p:grpSpPr bwMode="auto">
              <a:xfrm>
                <a:off x="1056" y="2352"/>
                <a:ext cx="192" cy="192"/>
                <a:chOff x="1824" y="2352"/>
                <a:chExt cx="192" cy="192"/>
              </a:xfrm>
            </p:grpSpPr>
            <p:sp>
              <p:nvSpPr>
                <p:cNvPr id="44609" name="Rectangle 54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10" name="Oval 55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4" name="Group 56"/>
              <p:cNvGrpSpPr>
                <a:grpSpLocks/>
              </p:cNvGrpSpPr>
              <p:nvPr/>
            </p:nvGrpSpPr>
            <p:grpSpPr bwMode="auto">
              <a:xfrm>
                <a:off x="1056" y="2544"/>
                <a:ext cx="192" cy="192"/>
                <a:chOff x="1824" y="2352"/>
                <a:chExt cx="192" cy="192"/>
              </a:xfrm>
            </p:grpSpPr>
            <p:sp>
              <p:nvSpPr>
                <p:cNvPr id="44607" name="Rectangle 57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08" name="Oval 58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5" name="Group 59"/>
              <p:cNvGrpSpPr>
                <a:grpSpLocks/>
              </p:cNvGrpSpPr>
              <p:nvPr/>
            </p:nvGrpSpPr>
            <p:grpSpPr bwMode="auto">
              <a:xfrm>
                <a:off x="1056" y="2736"/>
                <a:ext cx="192" cy="192"/>
                <a:chOff x="1824" y="2352"/>
                <a:chExt cx="192" cy="192"/>
              </a:xfrm>
            </p:grpSpPr>
            <p:sp>
              <p:nvSpPr>
                <p:cNvPr id="44605" name="Rectangle 60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06" name="Oval 61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6" name="Group 62"/>
              <p:cNvGrpSpPr>
                <a:grpSpLocks/>
              </p:cNvGrpSpPr>
              <p:nvPr/>
            </p:nvGrpSpPr>
            <p:grpSpPr bwMode="auto">
              <a:xfrm>
                <a:off x="1056" y="2928"/>
                <a:ext cx="192" cy="192"/>
                <a:chOff x="1824" y="2352"/>
                <a:chExt cx="192" cy="192"/>
              </a:xfrm>
            </p:grpSpPr>
            <p:sp>
              <p:nvSpPr>
                <p:cNvPr id="44603" name="Rectangle 63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04" name="Oval 64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7" name="Group 65"/>
              <p:cNvGrpSpPr>
                <a:grpSpLocks/>
              </p:cNvGrpSpPr>
              <p:nvPr/>
            </p:nvGrpSpPr>
            <p:grpSpPr bwMode="auto">
              <a:xfrm>
                <a:off x="864" y="2352"/>
                <a:ext cx="192" cy="192"/>
                <a:chOff x="1824" y="2352"/>
                <a:chExt cx="192" cy="192"/>
              </a:xfrm>
            </p:grpSpPr>
            <p:sp>
              <p:nvSpPr>
                <p:cNvPr id="44601" name="Rectangle 66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02" name="Oval 67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8" name="Group 68"/>
              <p:cNvGrpSpPr>
                <a:grpSpLocks/>
              </p:cNvGrpSpPr>
              <p:nvPr/>
            </p:nvGrpSpPr>
            <p:grpSpPr bwMode="auto">
              <a:xfrm>
                <a:off x="864" y="2544"/>
                <a:ext cx="192" cy="192"/>
                <a:chOff x="1824" y="2352"/>
                <a:chExt cx="192" cy="192"/>
              </a:xfrm>
            </p:grpSpPr>
            <p:sp>
              <p:nvSpPr>
                <p:cNvPr id="44599" name="Rectangle 69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00" name="Oval 70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9" name="Group 71"/>
              <p:cNvGrpSpPr>
                <a:grpSpLocks/>
              </p:cNvGrpSpPr>
              <p:nvPr/>
            </p:nvGrpSpPr>
            <p:grpSpPr bwMode="auto">
              <a:xfrm>
                <a:off x="864" y="2736"/>
                <a:ext cx="192" cy="192"/>
                <a:chOff x="1824" y="2352"/>
                <a:chExt cx="192" cy="192"/>
              </a:xfrm>
            </p:grpSpPr>
            <p:sp>
              <p:nvSpPr>
                <p:cNvPr id="44597" name="Rectangle 72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98" name="Oval 73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0" name="Group 74"/>
              <p:cNvGrpSpPr>
                <a:grpSpLocks/>
              </p:cNvGrpSpPr>
              <p:nvPr/>
            </p:nvGrpSpPr>
            <p:grpSpPr bwMode="auto">
              <a:xfrm>
                <a:off x="864" y="2928"/>
                <a:ext cx="192" cy="192"/>
                <a:chOff x="1824" y="2352"/>
                <a:chExt cx="192" cy="192"/>
              </a:xfrm>
            </p:grpSpPr>
            <p:sp>
              <p:nvSpPr>
                <p:cNvPr id="44595" name="Rectangle 75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96" name="Oval 76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1" name="Group 77"/>
              <p:cNvGrpSpPr>
                <a:grpSpLocks/>
              </p:cNvGrpSpPr>
              <p:nvPr/>
            </p:nvGrpSpPr>
            <p:grpSpPr bwMode="auto">
              <a:xfrm>
                <a:off x="672" y="2352"/>
                <a:ext cx="192" cy="192"/>
                <a:chOff x="1824" y="2352"/>
                <a:chExt cx="192" cy="192"/>
              </a:xfrm>
            </p:grpSpPr>
            <p:sp>
              <p:nvSpPr>
                <p:cNvPr id="44593" name="Rectangle 78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94" name="Oval 79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2" name="Group 80"/>
              <p:cNvGrpSpPr>
                <a:grpSpLocks/>
              </p:cNvGrpSpPr>
              <p:nvPr/>
            </p:nvGrpSpPr>
            <p:grpSpPr bwMode="auto">
              <a:xfrm>
                <a:off x="672" y="2544"/>
                <a:ext cx="192" cy="192"/>
                <a:chOff x="1824" y="2352"/>
                <a:chExt cx="192" cy="192"/>
              </a:xfrm>
            </p:grpSpPr>
            <p:sp>
              <p:nvSpPr>
                <p:cNvPr id="44591" name="Rectangle 81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92" name="Oval 82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3" name="Group 83"/>
              <p:cNvGrpSpPr>
                <a:grpSpLocks/>
              </p:cNvGrpSpPr>
              <p:nvPr/>
            </p:nvGrpSpPr>
            <p:grpSpPr bwMode="auto">
              <a:xfrm>
                <a:off x="672" y="2736"/>
                <a:ext cx="192" cy="192"/>
                <a:chOff x="1824" y="2352"/>
                <a:chExt cx="192" cy="192"/>
              </a:xfrm>
            </p:grpSpPr>
            <p:sp>
              <p:nvSpPr>
                <p:cNvPr id="44589" name="Rectangle 84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90" name="Oval 85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4" name="Group 86"/>
              <p:cNvGrpSpPr>
                <a:grpSpLocks/>
              </p:cNvGrpSpPr>
              <p:nvPr/>
            </p:nvGrpSpPr>
            <p:grpSpPr bwMode="auto">
              <a:xfrm>
                <a:off x="672" y="2928"/>
                <a:ext cx="192" cy="192"/>
                <a:chOff x="1824" y="2352"/>
                <a:chExt cx="192" cy="192"/>
              </a:xfrm>
            </p:grpSpPr>
            <p:sp>
              <p:nvSpPr>
                <p:cNvPr id="44587" name="Rectangle 87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88" name="Oval 88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5" name="Group 89"/>
              <p:cNvGrpSpPr>
                <a:grpSpLocks/>
              </p:cNvGrpSpPr>
              <p:nvPr/>
            </p:nvGrpSpPr>
            <p:grpSpPr bwMode="auto">
              <a:xfrm>
                <a:off x="480" y="2352"/>
                <a:ext cx="192" cy="192"/>
                <a:chOff x="1824" y="2352"/>
                <a:chExt cx="192" cy="192"/>
              </a:xfrm>
            </p:grpSpPr>
            <p:sp>
              <p:nvSpPr>
                <p:cNvPr id="44585" name="Rectangle 90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86" name="Oval 91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6" name="Group 92"/>
              <p:cNvGrpSpPr>
                <a:grpSpLocks/>
              </p:cNvGrpSpPr>
              <p:nvPr/>
            </p:nvGrpSpPr>
            <p:grpSpPr bwMode="auto">
              <a:xfrm>
                <a:off x="480" y="2544"/>
                <a:ext cx="192" cy="192"/>
                <a:chOff x="1824" y="2352"/>
                <a:chExt cx="192" cy="192"/>
              </a:xfrm>
            </p:grpSpPr>
            <p:sp>
              <p:nvSpPr>
                <p:cNvPr id="44583" name="Rectangle 93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84" name="Oval 94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7" name="Group 95"/>
              <p:cNvGrpSpPr>
                <a:grpSpLocks/>
              </p:cNvGrpSpPr>
              <p:nvPr/>
            </p:nvGrpSpPr>
            <p:grpSpPr bwMode="auto">
              <a:xfrm>
                <a:off x="480" y="2736"/>
                <a:ext cx="192" cy="192"/>
                <a:chOff x="1824" y="2352"/>
                <a:chExt cx="192" cy="192"/>
              </a:xfrm>
            </p:grpSpPr>
            <p:sp>
              <p:nvSpPr>
                <p:cNvPr id="44581" name="Rectangle 96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82" name="Oval 97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8" name="Group 98"/>
              <p:cNvGrpSpPr>
                <a:grpSpLocks/>
              </p:cNvGrpSpPr>
              <p:nvPr/>
            </p:nvGrpSpPr>
            <p:grpSpPr bwMode="auto">
              <a:xfrm>
                <a:off x="480" y="2928"/>
                <a:ext cx="192" cy="192"/>
                <a:chOff x="1824" y="2352"/>
                <a:chExt cx="192" cy="192"/>
              </a:xfrm>
            </p:grpSpPr>
            <p:sp>
              <p:nvSpPr>
                <p:cNvPr id="44579" name="Rectangle 99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80" name="Oval 100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</p:grpSp>
        <p:sp>
          <p:nvSpPr>
            <p:cNvPr id="44545" name="AutoShape 101"/>
            <p:cNvSpPr>
              <a:spLocks noChangeArrowheads="1"/>
            </p:cNvSpPr>
            <p:nvPr/>
          </p:nvSpPr>
          <p:spPr bwMode="auto">
            <a:xfrm>
              <a:off x="432" y="2130"/>
              <a:ext cx="529" cy="429"/>
            </a:xfrm>
            <a:prstGeom prst="rightArrow">
              <a:avLst>
                <a:gd name="adj1" fmla="val 50000"/>
                <a:gd name="adj2" fmla="val 3082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</p:grpSp>
      <p:sp>
        <p:nvSpPr>
          <p:cNvPr id="44035" name="Rectangle 102"/>
          <p:cNvSpPr>
            <a:spLocks noGrp="1" noChangeArrowheads="1"/>
          </p:cNvSpPr>
          <p:nvPr>
            <p:ph type="title"/>
          </p:nvPr>
        </p:nvSpPr>
        <p:spPr>
          <a:xfrm>
            <a:off x="866775" y="152400"/>
            <a:ext cx="7162800" cy="6350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Instruction Parallelism</a:t>
            </a:r>
          </a:p>
        </p:txBody>
      </p:sp>
      <p:sp>
        <p:nvSpPr>
          <p:cNvPr id="44036" name="Rectangle 103"/>
          <p:cNvSpPr>
            <a:spLocks noGrp="1" noChangeArrowheads="1"/>
          </p:cNvSpPr>
          <p:nvPr>
            <p:ph type="body" idx="1"/>
          </p:nvPr>
        </p:nvSpPr>
        <p:spPr>
          <a:xfrm>
            <a:off x="409575" y="996950"/>
            <a:ext cx="7651750" cy="660400"/>
          </a:xfrm>
        </p:spPr>
        <p:txBody>
          <a:bodyPr wrap="none" anchor="ctr">
            <a:spAutoFit/>
          </a:bodyPr>
          <a:lstStyle/>
          <a:p>
            <a:pPr>
              <a:buFontTx/>
              <a:buNone/>
            </a:pPr>
            <a:r>
              <a:rPr lang="en-US" altLang="ko-KR" sz="2000" smtClean="0">
                <a:ea typeface="굴림" pitchFamily="34" charset="-127"/>
              </a:rPr>
              <a:t>Can overlap execution of multiple vector instructions</a:t>
            </a:r>
          </a:p>
          <a:p>
            <a:pPr lvl="1"/>
            <a:r>
              <a:rPr lang="en-US" altLang="ko-KR" sz="1600" smtClean="0">
                <a:ea typeface="굴림" pitchFamily="34" charset="-127"/>
              </a:rPr>
              <a:t>example machine has 32 elements per vector register and 8 lanes</a:t>
            </a:r>
          </a:p>
        </p:txBody>
      </p:sp>
      <p:grpSp>
        <p:nvGrpSpPr>
          <p:cNvPr id="44037" name="Group 104"/>
          <p:cNvGrpSpPr>
            <a:grpSpLocks/>
          </p:cNvGrpSpPr>
          <p:nvPr/>
        </p:nvGrpSpPr>
        <p:grpSpPr bwMode="auto">
          <a:xfrm>
            <a:off x="685800" y="2014538"/>
            <a:ext cx="3276600" cy="1522412"/>
            <a:chOff x="432" y="1393"/>
            <a:chExt cx="2064" cy="959"/>
          </a:xfrm>
        </p:grpSpPr>
        <p:grpSp>
          <p:nvGrpSpPr>
            <p:cNvPr id="44445" name="Group 105"/>
            <p:cNvGrpSpPr>
              <a:grpSpLocks/>
            </p:cNvGrpSpPr>
            <p:nvPr/>
          </p:nvGrpSpPr>
          <p:grpSpPr bwMode="auto">
            <a:xfrm>
              <a:off x="960" y="1584"/>
              <a:ext cx="1536" cy="768"/>
              <a:chOff x="480" y="1584"/>
              <a:chExt cx="1536" cy="768"/>
            </a:xfrm>
          </p:grpSpPr>
          <p:grpSp>
            <p:nvGrpSpPr>
              <p:cNvPr id="44447" name="Group 106"/>
              <p:cNvGrpSpPr>
                <a:grpSpLocks/>
              </p:cNvGrpSpPr>
              <p:nvPr/>
            </p:nvGrpSpPr>
            <p:grpSpPr bwMode="auto">
              <a:xfrm>
                <a:off x="1824" y="1584"/>
                <a:ext cx="192" cy="192"/>
                <a:chOff x="1824" y="1584"/>
                <a:chExt cx="192" cy="192"/>
              </a:xfrm>
            </p:grpSpPr>
            <p:sp>
              <p:nvSpPr>
                <p:cNvPr id="44542" name="Rectangle 107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43" name="Oval 108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sp>
            <p:nvSpPr>
              <p:cNvPr id="44448" name="Rectangle 109"/>
              <p:cNvSpPr>
                <a:spLocks noChangeArrowheads="1"/>
              </p:cNvSpPr>
              <p:nvPr/>
            </p:nvSpPr>
            <p:spPr bwMode="auto">
              <a:xfrm>
                <a:off x="480" y="1584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449" name="Group 110"/>
              <p:cNvGrpSpPr>
                <a:grpSpLocks/>
              </p:cNvGrpSpPr>
              <p:nvPr/>
            </p:nvGrpSpPr>
            <p:grpSpPr bwMode="auto">
              <a:xfrm>
                <a:off x="1824" y="1776"/>
                <a:ext cx="192" cy="192"/>
                <a:chOff x="1824" y="1584"/>
                <a:chExt cx="192" cy="192"/>
              </a:xfrm>
            </p:grpSpPr>
            <p:sp>
              <p:nvSpPr>
                <p:cNvPr id="44540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41" name="Oval 112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0" name="Group 113"/>
              <p:cNvGrpSpPr>
                <a:grpSpLocks/>
              </p:cNvGrpSpPr>
              <p:nvPr/>
            </p:nvGrpSpPr>
            <p:grpSpPr bwMode="auto">
              <a:xfrm>
                <a:off x="1824" y="1968"/>
                <a:ext cx="192" cy="192"/>
                <a:chOff x="1824" y="1584"/>
                <a:chExt cx="192" cy="192"/>
              </a:xfrm>
            </p:grpSpPr>
            <p:sp>
              <p:nvSpPr>
                <p:cNvPr id="44538" name="Rectangle 114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39" name="Oval 115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1" name="Group 116"/>
              <p:cNvGrpSpPr>
                <a:grpSpLocks/>
              </p:cNvGrpSpPr>
              <p:nvPr/>
            </p:nvGrpSpPr>
            <p:grpSpPr bwMode="auto">
              <a:xfrm>
                <a:off x="1824" y="2160"/>
                <a:ext cx="192" cy="192"/>
                <a:chOff x="1824" y="1584"/>
                <a:chExt cx="192" cy="192"/>
              </a:xfrm>
            </p:grpSpPr>
            <p:sp>
              <p:nvSpPr>
                <p:cNvPr id="44536" name="Rectangle 117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37" name="Oval 118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2" name="Group 119"/>
              <p:cNvGrpSpPr>
                <a:grpSpLocks/>
              </p:cNvGrpSpPr>
              <p:nvPr/>
            </p:nvGrpSpPr>
            <p:grpSpPr bwMode="auto">
              <a:xfrm>
                <a:off x="1632" y="1584"/>
                <a:ext cx="192" cy="192"/>
                <a:chOff x="1824" y="1584"/>
                <a:chExt cx="192" cy="192"/>
              </a:xfrm>
            </p:grpSpPr>
            <p:sp>
              <p:nvSpPr>
                <p:cNvPr id="44534" name="Rectangle 120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35" name="Oval 121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3" name="Group 122"/>
              <p:cNvGrpSpPr>
                <a:grpSpLocks/>
              </p:cNvGrpSpPr>
              <p:nvPr/>
            </p:nvGrpSpPr>
            <p:grpSpPr bwMode="auto">
              <a:xfrm>
                <a:off x="1632" y="1776"/>
                <a:ext cx="192" cy="192"/>
                <a:chOff x="1824" y="1584"/>
                <a:chExt cx="192" cy="192"/>
              </a:xfrm>
            </p:grpSpPr>
            <p:sp>
              <p:nvSpPr>
                <p:cNvPr id="44532" name="Rectangle 123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33" name="Oval 124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4" name="Group 125"/>
              <p:cNvGrpSpPr>
                <a:grpSpLocks/>
              </p:cNvGrpSpPr>
              <p:nvPr/>
            </p:nvGrpSpPr>
            <p:grpSpPr bwMode="auto">
              <a:xfrm>
                <a:off x="1632" y="1968"/>
                <a:ext cx="192" cy="192"/>
                <a:chOff x="1824" y="1584"/>
                <a:chExt cx="192" cy="192"/>
              </a:xfrm>
            </p:grpSpPr>
            <p:sp>
              <p:nvSpPr>
                <p:cNvPr id="44530" name="Rectangle 126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31" name="Oval 127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5" name="Group 128"/>
              <p:cNvGrpSpPr>
                <a:grpSpLocks/>
              </p:cNvGrpSpPr>
              <p:nvPr/>
            </p:nvGrpSpPr>
            <p:grpSpPr bwMode="auto">
              <a:xfrm>
                <a:off x="1632" y="2160"/>
                <a:ext cx="192" cy="192"/>
                <a:chOff x="1824" y="1584"/>
                <a:chExt cx="192" cy="192"/>
              </a:xfrm>
            </p:grpSpPr>
            <p:sp>
              <p:nvSpPr>
                <p:cNvPr id="44528" name="Rectangle 129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29" name="Oval 130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6" name="Group 131"/>
              <p:cNvGrpSpPr>
                <a:grpSpLocks/>
              </p:cNvGrpSpPr>
              <p:nvPr/>
            </p:nvGrpSpPr>
            <p:grpSpPr bwMode="auto">
              <a:xfrm>
                <a:off x="1440" y="1584"/>
                <a:ext cx="192" cy="192"/>
                <a:chOff x="1824" y="1584"/>
                <a:chExt cx="192" cy="192"/>
              </a:xfrm>
            </p:grpSpPr>
            <p:sp>
              <p:nvSpPr>
                <p:cNvPr id="44526" name="Rectangle 132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27" name="Oval 133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7" name="Group 134"/>
              <p:cNvGrpSpPr>
                <a:grpSpLocks/>
              </p:cNvGrpSpPr>
              <p:nvPr/>
            </p:nvGrpSpPr>
            <p:grpSpPr bwMode="auto">
              <a:xfrm>
                <a:off x="1440" y="1776"/>
                <a:ext cx="192" cy="192"/>
                <a:chOff x="1824" y="1584"/>
                <a:chExt cx="192" cy="192"/>
              </a:xfrm>
            </p:grpSpPr>
            <p:sp>
              <p:nvSpPr>
                <p:cNvPr id="44524" name="Rectangle 135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25" name="Oval 136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8" name="Group 137"/>
              <p:cNvGrpSpPr>
                <a:grpSpLocks/>
              </p:cNvGrpSpPr>
              <p:nvPr/>
            </p:nvGrpSpPr>
            <p:grpSpPr bwMode="auto">
              <a:xfrm>
                <a:off x="1440" y="1968"/>
                <a:ext cx="192" cy="192"/>
                <a:chOff x="1824" y="1584"/>
                <a:chExt cx="192" cy="192"/>
              </a:xfrm>
            </p:grpSpPr>
            <p:sp>
              <p:nvSpPr>
                <p:cNvPr id="44522" name="Rectangle 138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23" name="Oval 139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9" name="Group 140"/>
              <p:cNvGrpSpPr>
                <a:grpSpLocks/>
              </p:cNvGrpSpPr>
              <p:nvPr/>
            </p:nvGrpSpPr>
            <p:grpSpPr bwMode="auto">
              <a:xfrm>
                <a:off x="1440" y="2160"/>
                <a:ext cx="192" cy="192"/>
                <a:chOff x="1824" y="1584"/>
                <a:chExt cx="192" cy="192"/>
              </a:xfrm>
            </p:grpSpPr>
            <p:sp>
              <p:nvSpPr>
                <p:cNvPr id="44520" name="Rectangle 141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21" name="Oval 142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0" name="Group 143"/>
              <p:cNvGrpSpPr>
                <a:grpSpLocks/>
              </p:cNvGrpSpPr>
              <p:nvPr/>
            </p:nvGrpSpPr>
            <p:grpSpPr bwMode="auto">
              <a:xfrm>
                <a:off x="1248" y="1584"/>
                <a:ext cx="192" cy="192"/>
                <a:chOff x="1824" y="1584"/>
                <a:chExt cx="192" cy="192"/>
              </a:xfrm>
            </p:grpSpPr>
            <p:sp>
              <p:nvSpPr>
                <p:cNvPr id="44518" name="Rectangle 144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19" name="Oval 145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1" name="Group 146"/>
              <p:cNvGrpSpPr>
                <a:grpSpLocks/>
              </p:cNvGrpSpPr>
              <p:nvPr/>
            </p:nvGrpSpPr>
            <p:grpSpPr bwMode="auto">
              <a:xfrm>
                <a:off x="1248" y="1776"/>
                <a:ext cx="192" cy="192"/>
                <a:chOff x="1824" y="1584"/>
                <a:chExt cx="192" cy="192"/>
              </a:xfrm>
            </p:grpSpPr>
            <p:sp>
              <p:nvSpPr>
                <p:cNvPr id="44516" name="Rectangle 147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17" name="Oval 148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2" name="Group 149"/>
              <p:cNvGrpSpPr>
                <a:grpSpLocks/>
              </p:cNvGrpSpPr>
              <p:nvPr/>
            </p:nvGrpSpPr>
            <p:grpSpPr bwMode="auto">
              <a:xfrm>
                <a:off x="1248" y="1968"/>
                <a:ext cx="192" cy="192"/>
                <a:chOff x="1824" y="1584"/>
                <a:chExt cx="192" cy="192"/>
              </a:xfrm>
            </p:grpSpPr>
            <p:sp>
              <p:nvSpPr>
                <p:cNvPr id="44514" name="Rectangle 150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15" name="Oval 151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3" name="Group 152"/>
              <p:cNvGrpSpPr>
                <a:grpSpLocks/>
              </p:cNvGrpSpPr>
              <p:nvPr/>
            </p:nvGrpSpPr>
            <p:grpSpPr bwMode="auto">
              <a:xfrm>
                <a:off x="1248" y="2160"/>
                <a:ext cx="192" cy="192"/>
                <a:chOff x="1824" y="1584"/>
                <a:chExt cx="192" cy="192"/>
              </a:xfrm>
            </p:grpSpPr>
            <p:sp>
              <p:nvSpPr>
                <p:cNvPr id="44512" name="Rectangle 153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13" name="Oval 154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4" name="Group 155"/>
              <p:cNvGrpSpPr>
                <a:grpSpLocks/>
              </p:cNvGrpSpPr>
              <p:nvPr/>
            </p:nvGrpSpPr>
            <p:grpSpPr bwMode="auto">
              <a:xfrm>
                <a:off x="1056" y="1584"/>
                <a:ext cx="192" cy="192"/>
                <a:chOff x="1824" y="1584"/>
                <a:chExt cx="192" cy="192"/>
              </a:xfrm>
            </p:grpSpPr>
            <p:sp>
              <p:nvSpPr>
                <p:cNvPr id="44510" name="Rectangle 156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11" name="Oval 157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5" name="Group 158"/>
              <p:cNvGrpSpPr>
                <a:grpSpLocks/>
              </p:cNvGrpSpPr>
              <p:nvPr/>
            </p:nvGrpSpPr>
            <p:grpSpPr bwMode="auto">
              <a:xfrm>
                <a:off x="1056" y="1776"/>
                <a:ext cx="192" cy="192"/>
                <a:chOff x="1824" y="1584"/>
                <a:chExt cx="192" cy="192"/>
              </a:xfrm>
            </p:grpSpPr>
            <p:sp>
              <p:nvSpPr>
                <p:cNvPr id="44508" name="Rectangle 159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09" name="Oval 160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6" name="Group 161"/>
              <p:cNvGrpSpPr>
                <a:grpSpLocks/>
              </p:cNvGrpSpPr>
              <p:nvPr/>
            </p:nvGrpSpPr>
            <p:grpSpPr bwMode="auto">
              <a:xfrm>
                <a:off x="1056" y="1968"/>
                <a:ext cx="192" cy="192"/>
                <a:chOff x="1824" y="1584"/>
                <a:chExt cx="192" cy="192"/>
              </a:xfrm>
            </p:grpSpPr>
            <p:sp>
              <p:nvSpPr>
                <p:cNvPr id="44506" name="Rectangle 162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07" name="Oval 163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7" name="Group 164"/>
              <p:cNvGrpSpPr>
                <a:grpSpLocks/>
              </p:cNvGrpSpPr>
              <p:nvPr/>
            </p:nvGrpSpPr>
            <p:grpSpPr bwMode="auto">
              <a:xfrm>
                <a:off x="1056" y="2160"/>
                <a:ext cx="192" cy="192"/>
                <a:chOff x="1824" y="1584"/>
                <a:chExt cx="192" cy="192"/>
              </a:xfrm>
            </p:grpSpPr>
            <p:sp>
              <p:nvSpPr>
                <p:cNvPr id="44504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05" name="Oval 166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8" name="Group 167"/>
              <p:cNvGrpSpPr>
                <a:grpSpLocks/>
              </p:cNvGrpSpPr>
              <p:nvPr/>
            </p:nvGrpSpPr>
            <p:grpSpPr bwMode="auto">
              <a:xfrm>
                <a:off x="864" y="1584"/>
                <a:ext cx="192" cy="192"/>
                <a:chOff x="1824" y="1584"/>
                <a:chExt cx="192" cy="192"/>
              </a:xfrm>
            </p:grpSpPr>
            <p:sp>
              <p:nvSpPr>
                <p:cNvPr id="44502" name="Rectangle 168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03" name="Oval 169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9" name="Group 170"/>
              <p:cNvGrpSpPr>
                <a:grpSpLocks/>
              </p:cNvGrpSpPr>
              <p:nvPr/>
            </p:nvGrpSpPr>
            <p:grpSpPr bwMode="auto">
              <a:xfrm>
                <a:off x="864" y="1776"/>
                <a:ext cx="192" cy="192"/>
                <a:chOff x="1824" y="1584"/>
                <a:chExt cx="192" cy="192"/>
              </a:xfrm>
            </p:grpSpPr>
            <p:sp>
              <p:nvSpPr>
                <p:cNvPr id="44500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01" name="Oval 172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0" name="Group 173"/>
              <p:cNvGrpSpPr>
                <a:grpSpLocks/>
              </p:cNvGrpSpPr>
              <p:nvPr/>
            </p:nvGrpSpPr>
            <p:grpSpPr bwMode="auto">
              <a:xfrm>
                <a:off x="864" y="1968"/>
                <a:ext cx="192" cy="192"/>
                <a:chOff x="1824" y="1584"/>
                <a:chExt cx="192" cy="192"/>
              </a:xfrm>
            </p:grpSpPr>
            <p:sp>
              <p:nvSpPr>
                <p:cNvPr id="44498" name="Rectangle 174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99" name="Oval 175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1" name="Group 176"/>
              <p:cNvGrpSpPr>
                <a:grpSpLocks/>
              </p:cNvGrpSpPr>
              <p:nvPr/>
            </p:nvGrpSpPr>
            <p:grpSpPr bwMode="auto">
              <a:xfrm>
                <a:off x="864" y="2160"/>
                <a:ext cx="192" cy="192"/>
                <a:chOff x="1824" y="1584"/>
                <a:chExt cx="192" cy="192"/>
              </a:xfrm>
            </p:grpSpPr>
            <p:sp>
              <p:nvSpPr>
                <p:cNvPr id="44496" name="Rectangle 177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97" name="Oval 178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2" name="Group 179"/>
              <p:cNvGrpSpPr>
                <a:grpSpLocks/>
              </p:cNvGrpSpPr>
              <p:nvPr/>
            </p:nvGrpSpPr>
            <p:grpSpPr bwMode="auto">
              <a:xfrm>
                <a:off x="672" y="1584"/>
                <a:ext cx="192" cy="192"/>
                <a:chOff x="1824" y="1584"/>
                <a:chExt cx="192" cy="192"/>
              </a:xfrm>
            </p:grpSpPr>
            <p:sp>
              <p:nvSpPr>
                <p:cNvPr id="44494" name="Rectangle 180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95" name="Oval 181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3" name="Group 182"/>
              <p:cNvGrpSpPr>
                <a:grpSpLocks/>
              </p:cNvGrpSpPr>
              <p:nvPr/>
            </p:nvGrpSpPr>
            <p:grpSpPr bwMode="auto">
              <a:xfrm>
                <a:off x="672" y="1776"/>
                <a:ext cx="192" cy="192"/>
                <a:chOff x="1824" y="1584"/>
                <a:chExt cx="192" cy="192"/>
              </a:xfrm>
            </p:grpSpPr>
            <p:sp>
              <p:nvSpPr>
                <p:cNvPr id="44492" name="Rectangle 183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93" name="Oval 184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4" name="Group 185"/>
              <p:cNvGrpSpPr>
                <a:grpSpLocks/>
              </p:cNvGrpSpPr>
              <p:nvPr/>
            </p:nvGrpSpPr>
            <p:grpSpPr bwMode="auto">
              <a:xfrm>
                <a:off x="672" y="1968"/>
                <a:ext cx="192" cy="192"/>
                <a:chOff x="1824" y="1584"/>
                <a:chExt cx="192" cy="192"/>
              </a:xfrm>
            </p:grpSpPr>
            <p:sp>
              <p:nvSpPr>
                <p:cNvPr id="44490" name="Rectangle 186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91" name="Oval 187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5" name="Group 188"/>
              <p:cNvGrpSpPr>
                <a:grpSpLocks/>
              </p:cNvGrpSpPr>
              <p:nvPr/>
            </p:nvGrpSpPr>
            <p:grpSpPr bwMode="auto">
              <a:xfrm>
                <a:off x="672" y="2160"/>
                <a:ext cx="192" cy="192"/>
                <a:chOff x="1824" y="1584"/>
                <a:chExt cx="192" cy="192"/>
              </a:xfrm>
            </p:grpSpPr>
            <p:sp>
              <p:nvSpPr>
                <p:cNvPr id="44488" name="Rectangle 189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89" name="Oval 190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6" name="Group 191"/>
              <p:cNvGrpSpPr>
                <a:grpSpLocks/>
              </p:cNvGrpSpPr>
              <p:nvPr/>
            </p:nvGrpSpPr>
            <p:grpSpPr bwMode="auto">
              <a:xfrm>
                <a:off x="480" y="1584"/>
                <a:ext cx="192" cy="192"/>
                <a:chOff x="1824" y="1584"/>
                <a:chExt cx="192" cy="192"/>
              </a:xfrm>
            </p:grpSpPr>
            <p:sp>
              <p:nvSpPr>
                <p:cNvPr id="44486" name="Rectangle 192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87" name="Oval 193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7" name="Group 194"/>
              <p:cNvGrpSpPr>
                <a:grpSpLocks/>
              </p:cNvGrpSpPr>
              <p:nvPr/>
            </p:nvGrpSpPr>
            <p:grpSpPr bwMode="auto">
              <a:xfrm>
                <a:off x="480" y="1776"/>
                <a:ext cx="192" cy="192"/>
                <a:chOff x="1824" y="1584"/>
                <a:chExt cx="192" cy="192"/>
              </a:xfrm>
            </p:grpSpPr>
            <p:sp>
              <p:nvSpPr>
                <p:cNvPr id="44484" name="Rectangle 195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85" name="Oval 196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8" name="Group 197"/>
              <p:cNvGrpSpPr>
                <a:grpSpLocks/>
              </p:cNvGrpSpPr>
              <p:nvPr/>
            </p:nvGrpSpPr>
            <p:grpSpPr bwMode="auto">
              <a:xfrm>
                <a:off x="480" y="1968"/>
                <a:ext cx="192" cy="192"/>
                <a:chOff x="1824" y="1584"/>
                <a:chExt cx="192" cy="192"/>
              </a:xfrm>
            </p:grpSpPr>
            <p:sp>
              <p:nvSpPr>
                <p:cNvPr id="44482" name="Rectangle 198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83" name="Oval 199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9" name="Group 200"/>
              <p:cNvGrpSpPr>
                <a:grpSpLocks/>
              </p:cNvGrpSpPr>
              <p:nvPr/>
            </p:nvGrpSpPr>
            <p:grpSpPr bwMode="auto">
              <a:xfrm>
                <a:off x="480" y="2160"/>
                <a:ext cx="192" cy="192"/>
                <a:chOff x="1824" y="1584"/>
                <a:chExt cx="192" cy="192"/>
              </a:xfrm>
            </p:grpSpPr>
            <p:sp>
              <p:nvSpPr>
                <p:cNvPr id="44480" name="Rectangle 201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81" name="Oval 202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</p:grpSp>
        <p:sp>
          <p:nvSpPr>
            <p:cNvPr id="44446" name="AutoShape 203"/>
            <p:cNvSpPr>
              <a:spLocks noChangeArrowheads="1"/>
            </p:cNvSpPr>
            <p:nvPr/>
          </p:nvSpPr>
          <p:spPr bwMode="auto">
            <a:xfrm>
              <a:off x="432" y="1393"/>
              <a:ext cx="529" cy="429"/>
            </a:xfrm>
            <a:prstGeom prst="rightArrow">
              <a:avLst>
                <a:gd name="adj1" fmla="val 50000"/>
                <a:gd name="adj2" fmla="val 3082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</p:grpSp>
      <p:grpSp>
        <p:nvGrpSpPr>
          <p:cNvPr id="44038" name="Group 204"/>
          <p:cNvGrpSpPr>
            <a:grpSpLocks/>
          </p:cNvGrpSpPr>
          <p:nvPr/>
        </p:nvGrpSpPr>
        <p:grpSpPr bwMode="auto">
          <a:xfrm>
            <a:off x="3200400" y="2270125"/>
            <a:ext cx="3200400" cy="1571625"/>
            <a:chOff x="2016" y="1554"/>
            <a:chExt cx="2016" cy="990"/>
          </a:xfrm>
        </p:grpSpPr>
        <p:grpSp>
          <p:nvGrpSpPr>
            <p:cNvPr id="44346" name="Group 205"/>
            <p:cNvGrpSpPr>
              <a:grpSpLocks/>
            </p:cNvGrpSpPr>
            <p:nvPr/>
          </p:nvGrpSpPr>
          <p:grpSpPr bwMode="auto">
            <a:xfrm>
              <a:off x="2496" y="1776"/>
              <a:ext cx="1536" cy="768"/>
              <a:chOff x="2016" y="1776"/>
              <a:chExt cx="1536" cy="768"/>
            </a:xfrm>
          </p:grpSpPr>
          <p:grpSp>
            <p:nvGrpSpPr>
              <p:cNvPr id="44348" name="Group 206"/>
              <p:cNvGrpSpPr>
                <a:grpSpLocks/>
              </p:cNvGrpSpPr>
              <p:nvPr/>
            </p:nvGrpSpPr>
            <p:grpSpPr bwMode="auto">
              <a:xfrm>
                <a:off x="2016" y="1776"/>
                <a:ext cx="192" cy="192"/>
                <a:chOff x="2016" y="1776"/>
                <a:chExt cx="192" cy="192"/>
              </a:xfrm>
            </p:grpSpPr>
            <p:sp>
              <p:nvSpPr>
                <p:cNvPr id="44443" name="Rectangle 207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44" name="Freeform 208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44349" name="Rectangle 209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350" name="Group 210"/>
              <p:cNvGrpSpPr>
                <a:grpSpLocks/>
              </p:cNvGrpSpPr>
              <p:nvPr/>
            </p:nvGrpSpPr>
            <p:grpSpPr bwMode="auto">
              <a:xfrm>
                <a:off x="2016" y="1968"/>
                <a:ext cx="192" cy="192"/>
                <a:chOff x="2016" y="1776"/>
                <a:chExt cx="192" cy="192"/>
              </a:xfrm>
            </p:grpSpPr>
            <p:sp>
              <p:nvSpPr>
                <p:cNvPr id="44441" name="Rectangle 211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42" name="Freeform 212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1" name="Group 213"/>
              <p:cNvGrpSpPr>
                <a:grpSpLocks/>
              </p:cNvGrpSpPr>
              <p:nvPr/>
            </p:nvGrpSpPr>
            <p:grpSpPr bwMode="auto">
              <a:xfrm>
                <a:off x="2016" y="2160"/>
                <a:ext cx="192" cy="192"/>
                <a:chOff x="2016" y="1776"/>
                <a:chExt cx="192" cy="192"/>
              </a:xfrm>
            </p:grpSpPr>
            <p:sp>
              <p:nvSpPr>
                <p:cNvPr id="44439" name="Rectangle 214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40" name="Freeform 215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2" name="Group 216"/>
              <p:cNvGrpSpPr>
                <a:grpSpLocks/>
              </p:cNvGrpSpPr>
              <p:nvPr/>
            </p:nvGrpSpPr>
            <p:grpSpPr bwMode="auto">
              <a:xfrm>
                <a:off x="2016" y="2352"/>
                <a:ext cx="192" cy="192"/>
                <a:chOff x="2016" y="1776"/>
                <a:chExt cx="192" cy="192"/>
              </a:xfrm>
            </p:grpSpPr>
            <p:sp>
              <p:nvSpPr>
                <p:cNvPr id="44437" name="Rectangle 217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38" name="Freeform 218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3" name="Group 219"/>
              <p:cNvGrpSpPr>
                <a:grpSpLocks/>
              </p:cNvGrpSpPr>
              <p:nvPr/>
            </p:nvGrpSpPr>
            <p:grpSpPr bwMode="auto">
              <a:xfrm>
                <a:off x="2208" y="1776"/>
                <a:ext cx="192" cy="192"/>
                <a:chOff x="2016" y="1776"/>
                <a:chExt cx="192" cy="192"/>
              </a:xfrm>
            </p:grpSpPr>
            <p:sp>
              <p:nvSpPr>
                <p:cNvPr id="44435" name="Rectangle 220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36" name="Freeform 221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4" name="Group 222"/>
              <p:cNvGrpSpPr>
                <a:grpSpLocks/>
              </p:cNvGrpSpPr>
              <p:nvPr/>
            </p:nvGrpSpPr>
            <p:grpSpPr bwMode="auto">
              <a:xfrm>
                <a:off x="2208" y="1968"/>
                <a:ext cx="192" cy="192"/>
                <a:chOff x="2016" y="1776"/>
                <a:chExt cx="192" cy="192"/>
              </a:xfrm>
            </p:grpSpPr>
            <p:sp>
              <p:nvSpPr>
                <p:cNvPr id="44433" name="Rectangle 223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34" name="Freeform 224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5" name="Group 225"/>
              <p:cNvGrpSpPr>
                <a:grpSpLocks/>
              </p:cNvGrpSpPr>
              <p:nvPr/>
            </p:nvGrpSpPr>
            <p:grpSpPr bwMode="auto">
              <a:xfrm>
                <a:off x="2208" y="2160"/>
                <a:ext cx="192" cy="192"/>
                <a:chOff x="2016" y="1776"/>
                <a:chExt cx="192" cy="192"/>
              </a:xfrm>
            </p:grpSpPr>
            <p:sp>
              <p:nvSpPr>
                <p:cNvPr id="44431" name="Rectangle 226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32" name="Freeform 227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6" name="Group 228"/>
              <p:cNvGrpSpPr>
                <a:grpSpLocks/>
              </p:cNvGrpSpPr>
              <p:nvPr/>
            </p:nvGrpSpPr>
            <p:grpSpPr bwMode="auto">
              <a:xfrm>
                <a:off x="2208" y="2352"/>
                <a:ext cx="192" cy="192"/>
                <a:chOff x="2016" y="1776"/>
                <a:chExt cx="192" cy="192"/>
              </a:xfrm>
            </p:grpSpPr>
            <p:sp>
              <p:nvSpPr>
                <p:cNvPr id="44429" name="Rectangle 229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30" name="Freeform 230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7" name="Group 231"/>
              <p:cNvGrpSpPr>
                <a:grpSpLocks/>
              </p:cNvGrpSpPr>
              <p:nvPr/>
            </p:nvGrpSpPr>
            <p:grpSpPr bwMode="auto">
              <a:xfrm>
                <a:off x="2400" y="1776"/>
                <a:ext cx="192" cy="192"/>
                <a:chOff x="2016" y="1776"/>
                <a:chExt cx="192" cy="192"/>
              </a:xfrm>
            </p:grpSpPr>
            <p:sp>
              <p:nvSpPr>
                <p:cNvPr id="44427" name="Rectangle 232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28" name="Freeform 233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8" name="Group 234"/>
              <p:cNvGrpSpPr>
                <a:grpSpLocks/>
              </p:cNvGrpSpPr>
              <p:nvPr/>
            </p:nvGrpSpPr>
            <p:grpSpPr bwMode="auto">
              <a:xfrm>
                <a:off x="2400" y="1968"/>
                <a:ext cx="192" cy="192"/>
                <a:chOff x="2016" y="1776"/>
                <a:chExt cx="192" cy="192"/>
              </a:xfrm>
            </p:grpSpPr>
            <p:sp>
              <p:nvSpPr>
                <p:cNvPr id="44425" name="Rectangle 235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26" name="Freeform 236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9" name="Group 237"/>
              <p:cNvGrpSpPr>
                <a:grpSpLocks/>
              </p:cNvGrpSpPr>
              <p:nvPr/>
            </p:nvGrpSpPr>
            <p:grpSpPr bwMode="auto">
              <a:xfrm>
                <a:off x="2400" y="2160"/>
                <a:ext cx="192" cy="192"/>
                <a:chOff x="2016" y="1776"/>
                <a:chExt cx="192" cy="192"/>
              </a:xfrm>
            </p:grpSpPr>
            <p:sp>
              <p:nvSpPr>
                <p:cNvPr id="44423" name="Rectangle 238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24" name="Freeform 239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0" name="Group 240"/>
              <p:cNvGrpSpPr>
                <a:grpSpLocks/>
              </p:cNvGrpSpPr>
              <p:nvPr/>
            </p:nvGrpSpPr>
            <p:grpSpPr bwMode="auto">
              <a:xfrm>
                <a:off x="2400" y="2352"/>
                <a:ext cx="192" cy="192"/>
                <a:chOff x="2016" y="1776"/>
                <a:chExt cx="192" cy="192"/>
              </a:xfrm>
            </p:grpSpPr>
            <p:sp>
              <p:nvSpPr>
                <p:cNvPr id="44421" name="Rectangle 241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22" name="Freeform 242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1" name="Group 243"/>
              <p:cNvGrpSpPr>
                <a:grpSpLocks/>
              </p:cNvGrpSpPr>
              <p:nvPr/>
            </p:nvGrpSpPr>
            <p:grpSpPr bwMode="auto">
              <a:xfrm>
                <a:off x="2592" y="1776"/>
                <a:ext cx="192" cy="192"/>
                <a:chOff x="2016" y="1776"/>
                <a:chExt cx="192" cy="192"/>
              </a:xfrm>
            </p:grpSpPr>
            <p:sp>
              <p:nvSpPr>
                <p:cNvPr id="44419" name="Rectangle 244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20" name="Freeform 245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2" name="Group 246"/>
              <p:cNvGrpSpPr>
                <a:grpSpLocks/>
              </p:cNvGrpSpPr>
              <p:nvPr/>
            </p:nvGrpSpPr>
            <p:grpSpPr bwMode="auto">
              <a:xfrm>
                <a:off x="2592" y="1968"/>
                <a:ext cx="192" cy="192"/>
                <a:chOff x="2016" y="1776"/>
                <a:chExt cx="192" cy="192"/>
              </a:xfrm>
            </p:grpSpPr>
            <p:sp>
              <p:nvSpPr>
                <p:cNvPr id="44417" name="Rectangle 247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18" name="Freeform 248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3" name="Group 249"/>
              <p:cNvGrpSpPr>
                <a:grpSpLocks/>
              </p:cNvGrpSpPr>
              <p:nvPr/>
            </p:nvGrpSpPr>
            <p:grpSpPr bwMode="auto">
              <a:xfrm>
                <a:off x="2592" y="2160"/>
                <a:ext cx="192" cy="192"/>
                <a:chOff x="2016" y="1776"/>
                <a:chExt cx="192" cy="192"/>
              </a:xfrm>
            </p:grpSpPr>
            <p:sp>
              <p:nvSpPr>
                <p:cNvPr id="44415" name="Rectangle 250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16" name="Freeform 251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4" name="Group 252"/>
              <p:cNvGrpSpPr>
                <a:grpSpLocks/>
              </p:cNvGrpSpPr>
              <p:nvPr/>
            </p:nvGrpSpPr>
            <p:grpSpPr bwMode="auto">
              <a:xfrm>
                <a:off x="2592" y="2352"/>
                <a:ext cx="192" cy="192"/>
                <a:chOff x="2016" y="1776"/>
                <a:chExt cx="192" cy="192"/>
              </a:xfrm>
            </p:grpSpPr>
            <p:sp>
              <p:nvSpPr>
                <p:cNvPr id="44413" name="Rectangle 253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14" name="Freeform 254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5" name="Group 255"/>
              <p:cNvGrpSpPr>
                <a:grpSpLocks/>
              </p:cNvGrpSpPr>
              <p:nvPr/>
            </p:nvGrpSpPr>
            <p:grpSpPr bwMode="auto">
              <a:xfrm>
                <a:off x="2784" y="1776"/>
                <a:ext cx="192" cy="192"/>
                <a:chOff x="2016" y="1776"/>
                <a:chExt cx="192" cy="192"/>
              </a:xfrm>
            </p:grpSpPr>
            <p:sp>
              <p:nvSpPr>
                <p:cNvPr id="44411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12" name="Freeform 257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6" name="Group 258"/>
              <p:cNvGrpSpPr>
                <a:grpSpLocks/>
              </p:cNvGrpSpPr>
              <p:nvPr/>
            </p:nvGrpSpPr>
            <p:grpSpPr bwMode="auto">
              <a:xfrm>
                <a:off x="2784" y="1968"/>
                <a:ext cx="192" cy="192"/>
                <a:chOff x="2016" y="1776"/>
                <a:chExt cx="192" cy="192"/>
              </a:xfrm>
            </p:grpSpPr>
            <p:sp>
              <p:nvSpPr>
                <p:cNvPr id="44409" name="Rectangle 259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10" name="Freeform 260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7" name="Group 261"/>
              <p:cNvGrpSpPr>
                <a:grpSpLocks/>
              </p:cNvGrpSpPr>
              <p:nvPr/>
            </p:nvGrpSpPr>
            <p:grpSpPr bwMode="auto">
              <a:xfrm>
                <a:off x="2784" y="2160"/>
                <a:ext cx="192" cy="192"/>
                <a:chOff x="2016" y="1776"/>
                <a:chExt cx="192" cy="192"/>
              </a:xfrm>
            </p:grpSpPr>
            <p:sp>
              <p:nvSpPr>
                <p:cNvPr id="44407" name="Rectangle 262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08" name="Freeform 263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8" name="Group 264"/>
              <p:cNvGrpSpPr>
                <a:grpSpLocks/>
              </p:cNvGrpSpPr>
              <p:nvPr/>
            </p:nvGrpSpPr>
            <p:grpSpPr bwMode="auto">
              <a:xfrm>
                <a:off x="2784" y="2352"/>
                <a:ext cx="192" cy="192"/>
                <a:chOff x="2016" y="1776"/>
                <a:chExt cx="192" cy="192"/>
              </a:xfrm>
            </p:grpSpPr>
            <p:sp>
              <p:nvSpPr>
                <p:cNvPr id="44405" name="Rectangle 265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06" name="Freeform 266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9" name="Group 267"/>
              <p:cNvGrpSpPr>
                <a:grpSpLocks/>
              </p:cNvGrpSpPr>
              <p:nvPr/>
            </p:nvGrpSpPr>
            <p:grpSpPr bwMode="auto">
              <a:xfrm>
                <a:off x="2976" y="1776"/>
                <a:ext cx="192" cy="192"/>
                <a:chOff x="2016" y="1776"/>
                <a:chExt cx="192" cy="192"/>
              </a:xfrm>
            </p:grpSpPr>
            <p:sp>
              <p:nvSpPr>
                <p:cNvPr id="44403" name="Rectangle 268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04" name="Freeform 269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0" name="Group 270"/>
              <p:cNvGrpSpPr>
                <a:grpSpLocks/>
              </p:cNvGrpSpPr>
              <p:nvPr/>
            </p:nvGrpSpPr>
            <p:grpSpPr bwMode="auto">
              <a:xfrm>
                <a:off x="2976" y="1968"/>
                <a:ext cx="192" cy="192"/>
                <a:chOff x="2016" y="1776"/>
                <a:chExt cx="192" cy="192"/>
              </a:xfrm>
            </p:grpSpPr>
            <p:sp>
              <p:nvSpPr>
                <p:cNvPr id="44401" name="Rectangle 271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02" name="Freeform 272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1" name="Group 273"/>
              <p:cNvGrpSpPr>
                <a:grpSpLocks/>
              </p:cNvGrpSpPr>
              <p:nvPr/>
            </p:nvGrpSpPr>
            <p:grpSpPr bwMode="auto">
              <a:xfrm>
                <a:off x="2976" y="2160"/>
                <a:ext cx="192" cy="192"/>
                <a:chOff x="2016" y="1776"/>
                <a:chExt cx="192" cy="192"/>
              </a:xfrm>
            </p:grpSpPr>
            <p:sp>
              <p:nvSpPr>
                <p:cNvPr id="44399" name="Rectangle 274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00" name="Freeform 275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2" name="Group 276"/>
              <p:cNvGrpSpPr>
                <a:grpSpLocks/>
              </p:cNvGrpSpPr>
              <p:nvPr/>
            </p:nvGrpSpPr>
            <p:grpSpPr bwMode="auto">
              <a:xfrm>
                <a:off x="2976" y="2352"/>
                <a:ext cx="192" cy="192"/>
                <a:chOff x="2016" y="1776"/>
                <a:chExt cx="192" cy="192"/>
              </a:xfrm>
            </p:grpSpPr>
            <p:sp>
              <p:nvSpPr>
                <p:cNvPr id="44397" name="Rectangle 277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98" name="Freeform 278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3" name="Group 279"/>
              <p:cNvGrpSpPr>
                <a:grpSpLocks/>
              </p:cNvGrpSpPr>
              <p:nvPr/>
            </p:nvGrpSpPr>
            <p:grpSpPr bwMode="auto">
              <a:xfrm>
                <a:off x="3168" y="1776"/>
                <a:ext cx="192" cy="192"/>
                <a:chOff x="2016" y="1776"/>
                <a:chExt cx="192" cy="192"/>
              </a:xfrm>
            </p:grpSpPr>
            <p:sp>
              <p:nvSpPr>
                <p:cNvPr id="44395" name="Rectangle 280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96" name="Freeform 281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4" name="Group 282"/>
              <p:cNvGrpSpPr>
                <a:grpSpLocks/>
              </p:cNvGrpSpPr>
              <p:nvPr/>
            </p:nvGrpSpPr>
            <p:grpSpPr bwMode="auto">
              <a:xfrm>
                <a:off x="3168" y="1968"/>
                <a:ext cx="192" cy="192"/>
                <a:chOff x="2016" y="1776"/>
                <a:chExt cx="192" cy="192"/>
              </a:xfrm>
            </p:grpSpPr>
            <p:sp>
              <p:nvSpPr>
                <p:cNvPr id="44393" name="Rectangle 283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94" name="Freeform 284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5" name="Group 285"/>
              <p:cNvGrpSpPr>
                <a:grpSpLocks/>
              </p:cNvGrpSpPr>
              <p:nvPr/>
            </p:nvGrpSpPr>
            <p:grpSpPr bwMode="auto">
              <a:xfrm>
                <a:off x="3168" y="2160"/>
                <a:ext cx="192" cy="192"/>
                <a:chOff x="2016" y="1776"/>
                <a:chExt cx="192" cy="192"/>
              </a:xfrm>
            </p:grpSpPr>
            <p:sp>
              <p:nvSpPr>
                <p:cNvPr id="44391" name="Rectangle 286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92" name="Freeform 287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6" name="Group 288"/>
              <p:cNvGrpSpPr>
                <a:grpSpLocks/>
              </p:cNvGrpSpPr>
              <p:nvPr/>
            </p:nvGrpSpPr>
            <p:grpSpPr bwMode="auto">
              <a:xfrm>
                <a:off x="3168" y="2352"/>
                <a:ext cx="192" cy="192"/>
                <a:chOff x="2016" y="1776"/>
                <a:chExt cx="192" cy="192"/>
              </a:xfrm>
            </p:grpSpPr>
            <p:sp>
              <p:nvSpPr>
                <p:cNvPr id="44389" name="Rectangle 289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90" name="Freeform 290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7" name="Group 291"/>
              <p:cNvGrpSpPr>
                <a:grpSpLocks/>
              </p:cNvGrpSpPr>
              <p:nvPr/>
            </p:nvGrpSpPr>
            <p:grpSpPr bwMode="auto">
              <a:xfrm>
                <a:off x="3360" y="1776"/>
                <a:ext cx="192" cy="192"/>
                <a:chOff x="2016" y="1776"/>
                <a:chExt cx="192" cy="192"/>
              </a:xfrm>
            </p:grpSpPr>
            <p:sp>
              <p:nvSpPr>
                <p:cNvPr id="44387" name="Rectangle 292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88" name="Freeform 293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8" name="Group 294"/>
              <p:cNvGrpSpPr>
                <a:grpSpLocks/>
              </p:cNvGrpSpPr>
              <p:nvPr/>
            </p:nvGrpSpPr>
            <p:grpSpPr bwMode="auto">
              <a:xfrm>
                <a:off x="3360" y="1968"/>
                <a:ext cx="192" cy="192"/>
                <a:chOff x="2016" y="1776"/>
                <a:chExt cx="192" cy="192"/>
              </a:xfrm>
            </p:grpSpPr>
            <p:sp>
              <p:nvSpPr>
                <p:cNvPr id="44385" name="Rectangle 295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86" name="Freeform 296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9" name="Group 297"/>
              <p:cNvGrpSpPr>
                <a:grpSpLocks/>
              </p:cNvGrpSpPr>
              <p:nvPr/>
            </p:nvGrpSpPr>
            <p:grpSpPr bwMode="auto">
              <a:xfrm>
                <a:off x="3360" y="2160"/>
                <a:ext cx="192" cy="192"/>
                <a:chOff x="2016" y="1776"/>
                <a:chExt cx="192" cy="192"/>
              </a:xfrm>
            </p:grpSpPr>
            <p:sp>
              <p:nvSpPr>
                <p:cNvPr id="44383" name="Rectangle 298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84" name="Freeform 299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80" name="Group 300"/>
              <p:cNvGrpSpPr>
                <a:grpSpLocks/>
              </p:cNvGrpSpPr>
              <p:nvPr/>
            </p:nvGrpSpPr>
            <p:grpSpPr bwMode="auto">
              <a:xfrm>
                <a:off x="3360" y="2352"/>
                <a:ext cx="192" cy="192"/>
                <a:chOff x="2016" y="1776"/>
                <a:chExt cx="192" cy="192"/>
              </a:xfrm>
            </p:grpSpPr>
            <p:sp>
              <p:nvSpPr>
                <p:cNvPr id="44381" name="Rectangle 301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82" name="Freeform 302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</p:grpSp>
        <p:sp>
          <p:nvSpPr>
            <p:cNvPr id="44347" name="AutoShape 303"/>
            <p:cNvSpPr>
              <a:spLocks noChangeArrowheads="1"/>
            </p:cNvSpPr>
            <p:nvPr/>
          </p:nvSpPr>
          <p:spPr bwMode="auto">
            <a:xfrm>
              <a:off x="2016" y="1554"/>
              <a:ext cx="481" cy="429"/>
            </a:xfrm>
            <a:prstGeom prst="rightArrow">
              <a:avLst>
                <a:gd name="adj1" fmla="val 50000"/>
                <a:gd name="adj2" fmla="val 2803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mul</a:t>
              </a:r>
            </a:p>
          </p:txBody>
        </p:sp>
      </p:grpSp>
      <p:grpSp>
        <p:nvGrpSpPr>
          <p:cNvPr id="44039" name="Group 304"/>
          <p:cNvGrpSpPr>
            <a:grpSpLocks/>
          </p:cNvGrpSpPr>
          <p:nvPr/>
        </p:nvGrpSpPr>
        <p:grpSpPr bwMode="auto">
          <a:xfrm>
            <a:off x="3200400" y="3489325"/>
            <a:ext cx="3200400" cy="1571625"/>
            <a:chOff x="2016" y="2322"/>
            <a:chExt cx="2016" cy="990"/>
          </a:xfrm>
        </p:grpSpPr>
        <p:grpSp>
          <p:nvGrpSpPr>
            <p:cNvPr id="44247" name="Group 305"/>
            <p:cNvGrpSpPr>
              <a:grpSpLocks/>
            </p:cNvGrpSpPr>
            <p:nvPr/>
          </p:nvGrpSpPr>
          <p:grpSpPr bwMode="auto">
            <a:xfrm>
              <a:off x="2496" y="2544"/>
              <a:ext cx="1536" cy="768"/>
              <a:chOff x="2016" y="2544"/>
              <a:chExt cx="1536" cy="768"/>
            </a:xfrm>
          </p:grpSpPr>
          <p:grpSp>
            <p:nvGrpSpPr>
              <p:cNvPr id="44249" name="Group 306"/>
              <p:cNvGrpSpPr>
                <a:grpSpLocks/>
              </p:cNvGrpSpPr>
              <p:nvPr/>
            </p:nvGrpSpPr>
            <p:grpSpPr bwMode="auto">
              <a:xfrm>
                <a:off x="2016" y="2544"/>
                <a:ext cx="192" cy="192"/>
                <a:chOff x="2016" y="2544"/>
                <a:chExt cx="192" cy="192"/>
              </a:xfrm>
            </p:grpSpPr>
            <p:sp>
              <p:nvSpPr>
                <p:cNvPr id="44344" name="Rectangle 307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45" name="Freeform 308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44250" name="Rectangle 309"/>
              <p:cNvSpPr>
                <a:spLocks noChangeArrowheads="1"/>
              </p:cNvSpPr>
              <p:nvPr/>
            </p:nvSpPr>
            <p:spPr bwMode="auto">
              <a:xfrm>
                <a:off x="2016" y="2544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251" name="Group 310"/>
              <p:cNvGrpSpPr>
                <a:grpSpLocks/>
              </p:cNvGrpSpPr>
              <p:nvPr/>
            </p:nvGrpSpPr>
            <p:grpSpPr bwMode="auto">
              <a:xfrm>
                <a:off x="2016" y="2736"/>
                <a:ext cx="192" cy="192"/>
                <a:chOff x="2016" y="2544"/>
                <a:chExt cx="192" cy="192"/>
              </a:xfrm>
            </p:grpSpPr>
            <p:sp>
              <p:nvSpPr>
                <p:cNvPr id="44342" name="Rectangle 311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43" name="Freeform 312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2" name="Group 313"/>
              <p:cNvGrpSpPr>
                <a:grpSpLocks/>
              </p:cNvGrpSpPr>
              <p:nvPr/>
            </p:nvGrpSpPr>
            <p:grpSpPr bwMode="auto">
              <a:xfrm>
                <a:off x="2016" y="2928"/>
                <a:ext cx="192" cy="192"/>
                <a:chOff x="2016" y="2544"/>
                <a:chExt cx="192" cy="192"/>
              </a:xfrm>
            </p:grpSpPr>
            <p:sp>
              <p:nvSpPr>
                <p:cNvPr id="44340" name="Rectangle 314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41" name="Freeform 315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3" name="Group 316"/>
              <p:cNvGrpSpPr>
                <a:grpSpLocks/>
              </p:cNvGrpSpPr>
              <p:nvPr/>
            </p:nvGrpSpPr>
            <p:grpSpPr bwMode="auto">
              <a:xfrm>
                <a:off x="2016" y="3120"/>
                <a:ext cx="192" cy="192"/>
                <a:chOff x="2016" y="2544"/>
                <a:chExt cx="192" cy="192"/>
              </a:xfrm>
            </p:grpSpPr>
            <p:sp>
              <p:nvSpPr>
                <p:cNvPr id="44338" name="Rectangle 317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39" name="Freeform 318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4" name="Group 319"/>
              <p:cNvGrpSpPr>
                <a:grpSpLocks/>
              </p:cNvGrpSpPr>
              <p:nvPr/>
            </p:nvGrpSpPr>
            <p:grpSpPr bwMode="auto">
              <a:xfrm>
                <a:off x="2208" y="2544"/>
                <a:ext cx="192" cy="192"/>
                <a:chOff x="2016" y="2544"/>
                <a:chExt cx="192" cy="192"/>
              </a:xfrm>
            </p:grpSpPr>
            <p:sp>
              <p:nvSpPr>
                <p:cNvPr id="44336" name="Rectangle 320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37" name="Freeform 321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5" name="Group 322"/>
              <p:cNvGrpSpPr>
                <a:grpSpLocks/>
              </p:cNvGrpSpPr>
              <p:nvPr/>
            </p:nvGrpSpPr>
            <p:grpSpPr bwMode="auto">
              <a:xfrm>
                <a:off x="2208" y="2736"/>
                <a:ext cx="192" cy="192"/>
                <a:chOff x="2016" y="2544"/>
                <a:chExt cx="192" cy="192"/>
              </a:xfrm>
            </p:grpSpPr>
            <p:sp>
              <p:nvSpPr>
                <p:cNvPr id="44334" name="Rectangle 323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35" name="Freeform 324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6" name="Group 325"/>
              <p:cNvGrpSpPr>
                <a:grpSpLocks/>
              </p:cNvGrpSpPr>
              <p:nvPr/>
            </p:nvGrpSpPr>
            <p:grpSpPr bwMode="auto">
              <a:xfrm>
                <a:off x="2208" y="2928"/>
                <a:ext cx="192" cy="192"/>
                <a:chOff x="2016" y="2544"/>
                <a:chExt cx="192" cy="192"/>
              </a:xfrm>
            </p:grpSpPr>
            <p:sp>
              <p:nvSpPr>
                <p:cNvPr id="44332" name="Rectangle 326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33" name="Freeform 327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7" name="Group 328"/>
              <p:cNvGrpSpPr>
                <a:grpSpLocks/>
              </p:cNvGrpSpPr>
              <p:nvPr/>
            </p:nvGrpSpPr>
            <p:grpSpPr bwMode="auto">
              <a:xfrm>
                <a:off x="2208" y="3120"/>
                <a:ext cx="192" cy="192"/>
                <a:chOff x="2016" y="2544"/>
                <a:chExt cx="192" cy="192"/>
              </a:xfrm>
            </p:grpSpPr>
            <p:sp>
              <p:nvSpPr>
                <p:cNvPr id="44330" name="Rectangle 329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31" name="Freeform 330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8" name="Group 331"/>
              <p:cNvGrpSpPr>
                <a:grpSpLocks/>
              </p:cNvGrpSpPr>
              <p:nvPr/>
            </p:nvGrpSpPr>
            <p:grpSpPr bwMode="auto">
              <a:xfrm>
                <a:off x="2400" y="2544"/>
                <a:ext cx="192" cy="192"/>
                <a:chOff x="2016" y="2544"/>
                <a:chExt cx="192" cy="192"/>
              </a:xfrm>
            </p:grpSpPr>
            <p:sp>
              <p:nvSpPr>
                <p:cNvPr id="44328" name="Rectangle 332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29" name="Freeform 333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9" name="Group 334"/>
              <p:cNvGrpSpPr>
                <a:grpSpLocks/>
              </p:cNvGrpSpPr>
              <p:nvPr/>
            </p:nvGrpSpPr>
            <p:grpSpPr bwMode="auto">
              <a:xfrm>
                <a:off x="2400" y="2736"/>
                <a:ext cx="192" cy="192"/>
                <a:chOff x="2016" y="2544"/>
                <a:chExt cx="192" cy="192"/>
              </a:xfrm>
            </p:grpSpPr>
            <p:sp>
              <p:nvSpPr>
                <p:cNvPr id="44326" name="Rectangle 335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27" name="Freeform 336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0" name="Group 337"/>
              <p:cNvGrpSpPr>
                <a:grpSpLocks/>
              </p:cNvGrpSpPr>
              <p:nvPr/>
            </p:nvGrpSpPr>
            <p:grpSpPr bwMode="auto">
              <a:xfrm>
                <a:off x="2400" y="2928"/>
                <a:ext cx="192" cy="192"/>
                <a:chOff x="2016" y="2544"/>
                <a:chExt cx="192" cy="192"/>
              </a:xfrm>
            </p:grpSpPr>
            <p:sp>
              <p:nvSpPr>
                <p:cNvPr id="44324" name="Rectangle 338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25" name="Freeform 339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1" name="Group 340"/>
              <p:cNvGrpSpPr>
                <a:grpSpLocks/>
              </p:cNvGrpSpPr>
              <p:nvPr/>
            </p:nvGrpSpPr>
            <p:grpSpPr bwMode="auto">
              <a:xfrm>
                <a:off x="2400" y="3120"/>
                <a:ext cx="192" cy="192"/>
                <a:chOff x="2016" y="2544"/>
                <a:chExt cx="192" cy="192"/>
              </a:xfrm>
            </p:grpSpPr>
            <p:sp>
              <p:nvSpPr>
                <p:cNvPr id="44322" name="Rectangle 341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23" name="Freeform 342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2" name="Group 343"/>
              <p:cNvGrpSpPr>
                <a:grpSpLocks/>
              </p:cNvGrpSpPr>
              <p:nvPr/>
            </p:nvGrpSpPr>
            <p:grpSpPr bwMode="auto">
              <a:xfrm>
                <a:off x="2592" y="2544"/>
                <a:ext cx="192" cy="192"/>
                <a:chOff x="2016" y="2544"/>
                <a:chExt cx="192" cy="192"/>
              </a:xfrm>
            </p:grpSpPr>
            <p:sp>
              <p:nvSpPr>
                <p:cNvPr id="44320" name="Rectangle 344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21" name="Freeform 345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3" name="Group 346"/>
              <p:cNvGrpSpPr>
                <a:grpSpLocks/>
              </p:cNvGrpSpPr>
              <p:nvPr/>
            </p:nvGrpSpPr>
            <p:grpSpPr bwMode="auto">
              <a:xfrm>
                <a:off x="2592" y="2736"/>
                <a:ext cx="192" cy="192"/>
                <a:chOff x="2016" y="2544"/>
                <a:chExt cx="192" cy="192"/>
              </a:xfrm>
            </p:grpSpPr>
            <p:sp>
              <p:nvSpPr>
                <p:cNvPr id="44318" name="Rectangle 347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19" name="Freeform 348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4" name="Group 349"/>
              <p:cNvGrpSpPr>
                <a:grpSpLocks/>
              </p:cNvGrpSpPr>
              <p:nvPr/>
            </p:nvGrpSpPr>
            <p:grpSpPr bwMode="auto">
              <a:xfrm>
                <a:off x="2592" y="2928"/>
                <a:ext cx="192" cy="192"/>
                <a:chOff x="2016" y="2544"/>
                <a:chExt cx="192" cy="192"/>
              </a:xfrm>
            </p:grpSpPr>
            <p:sp>
              <p:nvSpPr>
                <p:cNvPr id="44316" name="Rectangle 350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17" name="Freeform 351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5" name="Group 352"/>
              <p:cNvGrpSpPr>
                <a:grpSpLocks/>
              </p:cNvGrpSpPr>
              <p:nvPr/>
            </p:nvGrpSpPr>
            <p:grpSpPr bwMode="auto">
              <a:xfrm>
                <a:off x="2592" y="3120"/>
                <a:ext cx="192" cy="192"/>
                <a:chOff x="2016" y="2544"/>
                <a:chExt cx="192" cy="192"/>
              </a:xfrm>
            </p:grpSpPr>
            <p:sp>
              <p:nvSpPr>
                <p:cNvPr id="44314" name="Rectangle 353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15" name="Freeform 354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6" name="Group 355"/>
              <p:cNvGrpSpPr>
                <a:grpSpLocks/>
              </p:cNvGrpSpPr>
              <p:nvPr/>
            </p:nvGrpSpPr>
            <p:grpSpPr bwMode="auto">
              <a:xfrm>
                <a:off x="2784" y="2544"/>
                <a:ext cx="192" cy="192"/>
                <a:chOff x="2016" y="2544"/>
                <a:chExt cx="192" cy="192"/>
              </a:xfrm>
            </p:grpSpPr>
            <p:sp>
              <p:nvSpPr>
                <p:cNvPr id="44312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13" name="Freeform 357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7" name="Group 358"/>
              <p:cNvGrpSpPr>
                <a:grpSpLocks/>
              </p:cNvGrpSpPr>
              <p:nvPr/>
            </p:nvGrpSpPr>
            <p:grpSpPr bwMode="auto">
              <a:xfrm>
                <a:off x="2784" y="2736"/>
                <a:ext cx="192" cy="192"/>
                <a:chOff x="2016" y="2544"/>
                <a:chExt cx="192" cy="192"/>
              </a:xfrm>
            </p:grpSpPr>
            <p:sp>
              <p:nvSpPr>
                <p:cNvPr id="44310" name="Rectangle 359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11" name="Freeform 360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8" name="Group 361"/>
              <p:cNvGrpSpPr>
                <a:grpSpLocks/>
              </p:cNvGrpSpPr>
              <p:nvPr/>
            </p:nvGrpSpPr>
            <p:grpSpPr bwMode="auto">
              <a:xfrm>
                <a:off x="2784" y="2928"/>
                <a:ext cx="192" cy="192"/>
                <a:chOff x="2016" y="2544"/>
                <a:chExt cx="192" cy="192"/>
              </a:xfrm>
            </p:grpSpPr>
            <p:sp>
              <p:nvSpPr>
                <p:cNvPr id="44308" name="Rectangle 362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09" name="Freeform 363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9" name="Group 364"/>
              <p:cNvGrpSpPr>
                <a:grpSpLocks/>
              </p:cNvGrpSpPr>
              <p:nvPr/>
            </p:nvGrpSpPr>
            <p:grpSpPr bwMode="auto">
              <a:xfrm>
                <a:off x="2784" y="3120"/>
                <a:ext cx="192" cy="192"/>
                <a:chOff x="2016" y="2544"/>
                <a:chExt cx="192" cy="192"/>
              </a:xfrm>
            </p:grpSpPr>
            <p:sp>
              <p:nvSpPr>
                <p:cNvPr id="44306" name="Rectangle 365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07" name="Freeform 366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0" name="Group 367"/>
              <p:cNvGrpSpPr>
                <a:grpSpLocks/>
              </p:cNvGrpSpPr>
              <p:nvPr/>
            </p:nvGrpSpPr>
            <p:grpSpPr bwMode="auto">
              <a:xfrm>
                <a:off x="2976" y="2544"/>
                <a:ext cx="192" cy="192"/>
                <a:chOff x="2016" y="2544"/>
                <a:chExt cx="192" cy="192"/>
              </a:xfrm>
            </p:grpSpPr>
            <p:sp>
              <p:nvSpPr>
                <p:cNvPr id="44304" name="Rectangle 368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05" name="Freeform 369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1" name="Group 370"/>
              <p:cNvGrpSpPr>
                <a:grpSpLocks/>
              </p:cNvGrpSpPr>
              <p:nvPr/>
            </p:nvGrpSpPr>
            <p:grpSpPr bwMode="auto">
              <a:xfrm>
                <a:off x="2976" y="2736"/>
                <a:ext cx="192" cy="192"/>
                <a:chOff x="2016" y="2544"/>
                <a:chExt cx="192" cy="192"/>
              </a:xfrm>
            </p:grpSpPr>
            <p:sp>
              <p:nvSpPr>
                <p:cNvPr id="44302" name="Rectangle 371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03" name="Freeform 372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2" name="Group 373"/>
              <p:cNvGrpSpPr>
                <a:grpSpLocks/>
              </p:cNvGrpSpPr>
              <p:nvPr/>
            </p:nvGrpSpPr>
            <p:grpSpPr bwMode="auto">
              <a:xfrm>
                <a:off x="2976" y="2928"/>
                <a:ext cx="192" cy="192"/>
                <a:chOff x="2016" y="2544"/>
                <a:chExt cx="192" cy="192"/>
              </a:xfrm>
            </p:grpSpPr>
            <p:sp>
              <p:nvSpPr>
                <p:cNvPr id="44300" name="Rectangle 374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01" name="Freeform 375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3" name="Group 376"/>
              <p:cNvGrpSpPr>
                <a:grpSpLocks/>
              </p:cNvGrpSpPr>
              <p:nvPr/>
            </p:nvGrpSpPr>
            <p:grpSpPr bwMode="auto">
              <a:xfrm>
                <a:off x="2976" y="3120"/>
                <a:ext cx="192" cy="192"/>
                <a:chOff x="2016" y="2544"/>
                <a:chExt cx="192" cy="192"/>
              </a:xfrm>
            </p:grpSpPr>
            <p:sp>
              <p:nvSpPr>
                <p:cNvPr id="44298" name="Rectangle 377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99" name="Freeform 378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4" name="Group 379"/>
              <p:cNvGrpSpPr>
                <a:grpSpLocks/>
              </p:cNvGrpSpPr>
              <p:nvPr/>
            </p:nvGrpSpPr>
            <p:grpSpPr bwMode="auto">
              <a:xfrm>
                <a:off x="3168" y="2544"/>
                <a:ext cx="192" cy="192"/>
                <a:chOff x="2016" y="2544"/>
                <a:chExt cx="192" cy="192"/>
              </a:xfrm>
            </p:grpSpPr>
            <p:sp>
              <p:nvSpPr>
                <p:cNvPr id="44296" name="Rectangle 380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97" name="Freeform 381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5" name="Group 382"/>
              <p:cNvGrpSpPr>
                <a:grpSpLocks/>
              </p:cNvGrpSpPr>
              <p:nvPr/>
            </p:nvGrpSpPr>
            <p:grpSpPr bwMode="auto">
              <a:xfrm>
                <a:off x="3168" y="2736"/>
                <a:ext cx="192" cy="192"/>
                <a:chOff x="2016" y="2544"/>
                <a:chExt cx="192" cy="192"/>
              </a:xfrm>
            </p:grpSpPr>
            <p:sp>
              <p:nvSpPr>
                <p:cNvPr id="44294" name="Rectangle 383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95" name="Freeform 384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6" name="Group 385"/>
              <p:cNvGrpSpPr>
                <a:grpSpLocks/>
              </p:cNvGrpSpPr>
              <p:nvPr/>
            </p:nvGrpSpPr>
            <p:grpSpPr bwMode="auto">
              <a:xfrm>
                <a:off x="3168" y="2928"/>
                <a:ext cx="192" cy="192"/>
                <a:chOff x="2016" y="2544"/>
                <a:chExt cx="192" cy="192"/>
              </a:xfrm>
            </p:grpSpPr>
            <p:sp>
              <p:nvSpPr>
                <p:cNvPr id="44292" name="Rectangle 386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93" name="Freeform 387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7" name="Group 388"/>
              <p:cNvGrpSpPr>
                <a:grpSpLocks/>
              </p:cNvGrpSpPr>
              <p:nvPr/>
            </p:nvGrpSpPr>
            <p:grpSpPr bwMode="auto">
              <a:xfrm>
                <a:off x="3168" y="3120"/>
                <a:ext cx="192" cy="192"/>
                <a:chOff x="2016" y="2544"/>
                <a:chExt cx="192" cy="192"/>
              </a:xfrm>
            </p:grpSpPr>
            <p:sp>
              <p:nvSpPr>
                <p:cNvPr id="44290" name="Rectangle 389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91" name="Freeform 390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8" name="Group 391"/>
              <p:cNvGrpSpPr>
                <a:grpSpLocks/>
              </p:cNvGrpSpPr>
              <p:nvPr/>
            </p:nvGrpSpPr>
            <p:grpSpPr bwMode="auto">
              <a:xfrm>
                <a:off x="3360" y="2544"/>
                <a:ext cx="192" cy="192"/>
                <a:chOff x="2016" y="2544"/>
                <a:chExt cx="192" cy="192"/>
              </a:xfrm>
            </p:grpSpPr>
            <p:sp>
              <p:nvSpPr>
                <p:cNvPr id="44288" name="Rectangle 392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89" name="Freeform 393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9" name="Group 394"/>
              <p:cNvGrpSpPr>
                <a:grpSpLocks/>
              </p:cNvGrpSpPr>
              <p:nvPr/>
            </p:nvGrpSpPr>
            <p:grpSpPr bwMode="auto">
              <a:xfrm>
                <a:off x="3360" y="2736"/>
                <a:ext cx="192" cy="192"/>
                <a:chOff x="2016" y="2544"/>
                <a:chExt cx="192" cy="192"/>
              </a:xfrm>
            </p:grpSpPr>
            <p:sp>
              <p:nvSpPr>
                <p:cNvPr id="44286" name="Rectangle 395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87" name="Freeform 396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80" name="Group 397"/>
              <p:cNvGrpSpPr>
                <a:grpSpLocks/>
              </p:cNvGrpSpPr>
              <p:nvPr/>
            </p:nvGrpSpPr>
            <p:grpSpPr bwMode="auto">
              <a:xfrm>
                <a:off x="3360" y="2928"/>
                <a:ext cx="192" cy="192"/>
                <a:chOff x="2016" y="2544"/>
                <a:chExt cx="192" cy="192"/>
              </a:xfrm>
            </p:grpSpPr>
            <p:sp>
              <p:nvSpPr>
                <p:cNvPr id="44284" name="Rectangle 398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85" name="Freeform 399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81" name="Group 400"/>
              <p:cNvGrpSpPr>
                <a:grpSpLocks/>
              </p:cNvGrpSpPr>
              <p:nvPr/>
            </p:nvGrpSpPr>
            <p:grpSpPr bwMode="auto">
              <a:xfrm>
                <a:off x="3360" y="3120"/>
                <a:ext cx="192" cy="192"/>
                <a:chOff x="2016" y="2544"/>
                <a:chExt cx="192" cy="192"/>
              </a:xfrm>
            </p:grpSpPr>
            <p:sp>
              <p:nvSpPr>
                <p:cNvPr id="44282" name="Rectangle 401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83" name="Freeform 402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</p:grpSp>
        <p:sp>
          <p:nvSpPr>
            <p:cNvPr id="44248" name="AutoShape 403"/>
            <p:cNvSpPr>
              <a:spLocks noChangeArrowheads="1"/>
            </p:cNvSpPr>
            <p:nvPr/>
          </p:nvSpPr>
          <p:spPr bwMode="auto">
            <a:xfrm>
              <a:off x="2016" y="2322"/>
              <a:ext cx="481" cy="429"/>
            </a:xfrm>
            <a:prstGeom prst="rightArrow">
              <a:avLst>
                <a:gd name="adj1" fmla="val 50000"/>
                <a:gd name="adj2" fmla="val 2803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mul</a:t>
              </a:r>
            </a:p>
          </p:txBody>
        </p:sp>
      </p:grpSp>
      <p:grpSp>
        <p:nvGrpSpPr>
          <p:cNvPr id="44040" name="Group 404"/>
          <p:cNvGrpSpPr>
            <a:grpSpLocks/>
          </p:cNvGrpSpPr>
          <p:nvPr/>
        </p:nvGrpSpPr>
        <p:grpSpPr bwMode="auto">
          <a:xfrm>
            <a:off x="5638800" y="2651125"/>
            <a:ext cx="3200400" cy="1495425"/>
            <a:chOff x="3552" y="1794"/>
            <a:chExt cx="2016" cy="942"/>
          </a:xfrm>
        </p:grpSpPr>
        <p:grpSp>
          <p:nvGrpSpPr>
            <p:cNvPr id="44148" name="Group 405"/>
            <p:cNvGrpSpPr>
              <a:grpSpLocks/>
            </p:cNvGrpSpPr>
            <p:nvPr/>
          </p:nvGrpSpPr>
          <p:grpSpPr bwMode="auto">
            <a:xfrm>
              <a:off x="4032" y="1968"/>
              <a:ext cx="1536" cy="768"/>
              <a:chOff x="3552" y="1968"/>
              <a:chExt cx="1536" cy="768"/>
            </a:xfrm>
          </p:grpSpPr>
          <p:sp>
            <p:nvSpPr>
              <p:cNvPr id="44150" name="Rectangle 406"/>
              <p:cNvSpPr>
                <a:spLocks noChangeArrowheads="1"/>
              </p:cNvSpPr>
              <p:nvPr/>
            </p:nvSpPr>
            <p:spPr bwMode="auto">
              <a:xfrm>
                <a:off x="3552" y="1968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151" name="Group 407"/>
              <p:cNvGrpSpPr>
                <a:grpSpLocks/>
              </p:cNvGrpSpPr>
              <p:nvPr/>
            </p:nvGrpSpPr>
            <p:grpSpPr bwMode="auto">
              <a:xfrm>
                <a:off x="3552" y="1968"/>
                <a:ext cx="192" cy="192"/>
                <a:chOff x="3552" y="1968"/>
                <a:chExt cx="192" cy="192"/>
              </a:xfrm>
            </p:grpSpPr>
            <p:sp>
              <p:nvSpPr>
                <p:cNvPr id="44245" name="Rectangle 408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46" name="Rectangle 409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2" name="Group 410"/>
              <p:cNvGrpSpPr>
                <a:grpSpLocks/>
              </p:cNvGrpSpPr>
              <p:nvPr/>
            </p:nvGrpSpPr>
            <p:grpSpPr bwMode="auto">
              <a:xfrm>
                <a:off x="3552" y="2160"/>
                <a:ext cx="192" cy="192"/>
                <a:chOff x="3552" y="1968"/>
                <a:chExt cx="192" cy="192"/>
              </a:xfrm>
            </p:grpSpPr>
            <p:sp>
              <p:nvSpPr>
                <p:cNvPr id="44243" name="Rectangle 411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44" name="Rectangle 412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3" name="Group 413"/>
              <p:cNvGrpSpPr>
                <a:grpSpLocks/>
              </p:cNvGrpSpPr>
              <p:nvPr/>
            </p:nvGrpSpPr>
            <p:grpSpPr bwMode="auto">
              <a:xfrm>
                <a:off x="3552" y="2352"/>
                <a:ext cx="192" cy="192"/>
                <a:chOff x="3552" y="1968"/>
                <a:chExt cx="192" cy="192"/>
              </a:xfrm>
            </p:grpSpPr>
            <p:sp>
              <p:nvSpPr>
                <p:cNvPr id="44241" name="Rectangle 414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42" name="Rectangle 415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4" name="Group 416"/>
              <p:cNvGrpSpPr>
                <a:grpSpLocks/>
              </p:cNvGrpSpPr>
              <p:nvPr/>
            </p:nvGrpSpPr>
            <p:grpSpPr bwMode="auto">
              <a:xfrm>
                <a:off x="3552" y="2544"/>
                <a:ext cx="192" cy="192"/>
                <a:chOff x="3552" y="1968"/>
                <a:chExt cx="192" cy="192"/>
              </a:xfrm>
            </p:grpSpPr>
            <p:sp>
              <p:nvSpPr>
                <p:cNvPr id="44239" name="Rectangle 417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40" name="Rectangle 418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5" name="Group 419"/>
              <p:cNvGrpSpPr>
                <a:grpSpLocks/>
              </p:cNvGrpSpPr>
              <p:nvPr/>
            </p:nvGrpSpPr>
            <p:grpSpPr bwMode="auto">
              <a:xfrm>
                <a:off x="3744" y="1968"/>
                <a:ext cx="192" cy="192"/>
                <a:chOff x="3552" y="1968"/>
                <a:chExt cx="192" cy="192"/>
              </a:xfrm>
            </p:grpSpPr>
            <p:sp>
              <p:nvSpPr>
                <p:cNvPr id="44237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38" name="Rectangle 421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6" name="Group 422"/>
              <p:cNvGrpSpPr>
                <a:grpSpLocks/>
              </p:cNvGrpSpPr>
              <p:nvPr/>
            </p:nvGrpSpPr>
            <p:grpSpPr bwMode="auto">
              <a:xfrm>
                <a:off x="3744" y="2160"/>
                <a:ext cx="192" cy="192"/>
                <a:chOff x="3552" y="1968"/>
                <a:chExt cx="192" cy="192"/>
              </a:xfrm>
            </p:grpSpPr>
            <p:sp>
              <p:nvSpPr>
                <p:cNvPr id="44235" name="Rectangle 423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36" name="Rectangle 424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7" name="Group 425"/>
              <p:cNvGrpSpPr>
                <a:grpSpLocks/>
              </p:cNvGrpSpPr>
              <p:nvPr/>
            </p:nvGrpSpPr>
            <p:grpSpPr bwMode="auto">
              <a:xfrm>
                <a:off x="3744" y="2352"/>
                <a:ext cx="192" cy="192"/>
                <a:chOff x="3552" y="1968"/>
                <a:chExt cx="192" cy="192"/>
              </a:xfrm>
            </p:grpSpPr>
            <p:sp>
              <p:nvSpPr>
                <p:cNvPr id="44233" name="Rectangle 426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34" name="Rectangle 427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8" name="Group 428"/>
              <p:cNvGrpSpPr>
                <a:grpSpLocks/>
              </p:cNvGrpSpPr>
              <p:nvPr/>
            </p:nvGrpSpPr>
            <p:grpSpPr bwMode="auto">
              <a:xfrm>
                <a:off x="3744" y="2544"/>
                <a:ext cx="192" cy="192"/>
                <a:chOff x="3552" y="1968"/>
                <a:chExt cx="192" cy="192"/>
              </a:xfrm>
            </p:grpSpPr>
            <p:sp>
              <p:nvSpPr>
                <p:cNvPr id="44231" name="Rectangle 429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32" name="Rectangle 430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9" name="Group 431"/>
              <p:cNvGrpSpPr>
                <a:grpSpLocks/>
              </p:cNvGrpSpPr>
              <p:nvPr/>
            </p:nvGrpSpPr>
            <p:grpSpPr bwMode="auto">
              <a:xfrm>
                <a:off x="3936" y="1968"/>
                <a:ext cx="192" cy="192"/>
                <a:chOff x="3552" y="1968"/>
                <a:chExt cx="192" cy="192"/>
              </a:xfrm>
            </p:grpSpPr>
            <p:sp>
              <p:nvSpPr>
                <p:cNvPr id="44229" name="Rectangle 432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30" name="Rectangle 433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0" name="Group 434"/>
              <p:cNvGrpSpPr>
                <a:grpSpLocks/>
              </p:cNvGrpSpPr>
              <p:nvPr/>
            </p:nvGrpSpPr>
            <p:grpSpPr bwMode="auto">
              <a:xfrm>
                <a:off x="3936" y="2160"/>
                <a:ext cx="192" cy="192"/>
                <a:chOff x="3552" y="1968"/>
                <a:chExt cx="192" cy="192"/>
              </a:xfrm>
            </p:grpSpPr>
            <p:sp>
              <p:nvSpPr>
                <p:cNvPr id="44227" name="Rectangle 435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28" name="Rectangle 436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1" name="Group 437"/>
              <p:cNvGrpSpPr>
                <a:grpSpLocks/>
              </p:cNvGrpSpPr>
              <p:nvPr/>
            </p:nvGrpSpPr>
            <p:grpSpPr bwMode="auto">
              <a:xfrm>
                <a:off x="3936" y="2352"/>
                <a:ext cx="192" cy="192"/>
                <a:chOff x="3552" y="1968"/>
                <a:chExt cx="192" cy="192"/>
              </a:xfrm>
            </p:grpSpPr>
            <p:sp>
              <p:nvSpPr>
                <p:cNvPr id="44225" name="Rectangle 438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26" name="Rectangle 439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2" name="Group 440"/>
              <p:cNvGrpSpPr>
                <a:grpSpLocks/>
              </p:cNvGrpSpPr>
              <p:nvPr/>
            </p:nvGrpSpPr>
            <p:grpSpPr bwMode="auto">
              <a:xfrm>
                <a:off x="3936" y="2544"/>
                <a:ext cx="192" cy="192"/>
                <a:chOff x="3552" y="1968"/>
                <a:chExt cx="192" cy="192"/>
              </a:xfrm>
            </p:grpSpPr>
            <p:sp>
              <p:nvSpPr>
                <p:cNvPr id="44223" name="Rectangle 441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24" name="Rectangle 442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3" name="Group 443"/>
              <p:cNvGrpSpPr>
                <a:grpSpLocks/>
              </p:cNvGrpSpPr>
              <p:nvPr/>
            </p:nvGrpSpPr>
            <p:grpSpPr bwMode="auto">
              <a:xfrm>
                <a:off x="4128" y="1968"/>
                <a:ext cx="192" cy="192"/>
                <a:chOff x="3552" y="1968"/>
                <a:chExt cx="192" cy="192"/>
              </a:xfrm>
            </p:grpSpPr>
            <p:sp>
              <p:nvSpPr>
                <p:cNvPr id="44221" name="Rectangle 444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22" name="Rectangle 445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4" name="Group 446"/>
              <p:cNvGrpSpPr>
                <a:grpSpLocks/>
              </p:cNvGrpSpPr>
              <p:nvPr/>
            </p:nvGrpSpPr>
            <p:grpSpPr bwMode="auto">
              <a:xfrm>
                <a:off x="4128" y="2160"/>
                <a:ext cx="192" cy="192"/>
                <a:chOff x="3552" y="1968"/>
                <a:chExt cx="192" cy="192"/>
              </a:xfrm>
            </p:grpSpPr>
            <p:sp>
              <p:nvSpPr>
                <p:cNvPr id="44219" name="Rectangle 447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20" name="Rectangle 448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5" name="Group 449"/>
              <p:cNvGrpSpPr>
                <a:grpSpLocks/>
              </p:cNvGrpSpPr>
              <p:nvPr/>
            </p:nvGrpSpPr>
            <p:grpSpPr bwMode="auto">
              <a:xfrm>
                <a:off x="4128" y="2352"/>
                <a:ext cx="192" cy="192"/>
                <a:chOff x="3552" y="1968"/>
                <a:chExt cx="192" cy="192"/>
              </a:xfrm>
            </p:grpSpPr>
            <p:sp>
              <p:nvSpPr>
                <p:cNvPr id="44217" name="Rectangle 450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18" name="Rectangle 451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6" name="Group 452"/>
              <p:cNvGrpSpPr>
                <a:grpSpLocks/>
              </p:cNvGrpSpPr>
              <p:nvPr/>
            </p:nvGrpSpPr>
            <p:grpSpPr bwMode="auto">
              <a:xfrm>
                <a:off x="4128" y="2544"/>
                <a:ext cx="192" cy="192"/>
                <a:chOff x="3552" y="1968"/>
                <a:chExt cx="192" cy="192"/>
              </a:xfrm>
            </p:grpSpPr>
            <p:sp>
              <p:nvSpPr>
                <p:cNvPr id="44215" name="Rectangle 453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16" name="Rectangle 454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7" name="Group 455"/>
              <p:cNvGrpSpPr>
                <a:grpSpLocks/>
              </p:cNvGrpSpPr>
              <p:nvPr/>
            </p:nvGrpSpPr>
            <p:grpSpPr bwMode="auto">
              <a:xfrm>
                <a:off x="4320" y="1968"/>
                <a:ext cx="192" cy="192"/>
                <a:chOff x="3552" y="1968"/>
                <a:chExt cx="192" cy="192"/>
              </a:xfrm>
            </p:grpSpPr>
            <p:sp>
              <p:nvSpPr>
                <p:cNvPr id="44213" name="Rectangle 456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14" name="Rectangle 457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8" name="Group 458"/>
              <p:cNvGrpSpPr>
                <a:grpSpLocks/>
              </p:cNvGrpSpPr>
              <p:nvPr/>
            </p:nvGrpSpPr>
            <p:grpSpPr bwMode="auto">
              <a:xfrm>
                <a:off x="4320" y="2160"/>
                <a:ext cx="192" cy="192"/>
                <a:chOff x="3552" y="1968"/>
                <a:chExt cx="192" cy="192"/>
              </a:xfrm>
            </p:grpSpPr>
            <p:sp>
              <p:nvSpPr>
                <p:cNvPr id="44211" name="Rectangle 459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12" name="Rectangle 460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9" name="Group 461"/>
              <p:cNvGrpSpPr>
                <a:grpSpLocks/>
              </p:cNvGrpSpPr>
              <p:nvPr/>
            </p:nvGrpSpPr>
            <p:grpSpPr bwMode="auto">
              <a:xfrm>
                <a:off x="4320" y="2352"/>
                <a:ext cx="192" cy="192"/>
                <a:chOff x="3552" y="1968"/>
                <a:chExt cx="192" cy="192"/>
              </a:xfrm>
            </p:grpSpPr>
            <p:sp>
              <p:nvSpPr>
                <p:cNvPr id="44209" name="Rectangle 462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10" name="Rectangle 463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0" name="Group 464"/>
              <p:cNvGrpSpPr>
                <a:grpSpLocks/>
              </p:cNvGrpSpPr>
              <p:nvPr/>
            </p:nvGrpSpPr>
            <p:grpSpPr bwMode="auto">
              <a:xfrm>
                <a:off x="4320" y="2544"/>
                <a:ext cx="192" cy="192"/>
                <a:chOff x="3552" y="1968"/>
                <a:chExt cx="192" cy="192"/>
              </a:xfrm>
            </p:grpSpPr>
            <p:sp>
              <p:nvSpPr>
                <p:cNvPr id="44207" name="Rectangle 465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08" name="Rectangle 466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1" name="Group 467"/>
              <p:cNvGrpSpPr>
                <a:grpSpLocks/>
              </p:cNvGrpSpPr>
              <p:nvPr/>
            </p:nvGrpSpPr>
            <p:grpSpPr bwMode="auto">
              <a:xfrm>
                <a:off x="4512" y="1968"/>
                <a:ext cx="192" cy="192"/>
                <a:chOff x="3552" y="1968"/>
                <a:chExt cx="192" cy="192"/>
              </a:xfrm>
            </p:grpSpPr>
            <p:sp>
              <p:nvSpPr>
                <p:cNvPr id="44205" name="Rectangle 468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06" name="Rectangle 469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2" name="Group 470"/>
              <p:cNvGrpSpPr>
                <a:grpSpLocks/>
              </p:cNvGrpSpPr>
              <p:nvPr/>
            </p:nvGrpSpPr>
            <p:grpSpPr bwMode="auto">
              <a:xfrm>
                <a:off x="4512" y="2160"/>
                <a:ext cx="192" cy="192"/>
                <a:chOff x="3552" y="1968"/>
                <a:chExt cx="192" cy="192"/>
              </a:xfrm>
            </p:grpSpPr>
            <p:sp>
              <p:nvSpPr>
                <p:cNvPr id="44203" name="Rectangle 471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04" name="Rectangle 472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3" name="Group 473"/>
              <p:cNvGrpSpPr>
                <a:grpSpLocks/>
              </p:cNvGrpSpPr>
              <p:nvPr/>
            </p:nvGrpSpPr>
            <p:grpSpPr bwMode="auto">
              <a:xfrm>
                <a:off x="4512" y="2352"/>
                <a:ext cx="192" cy="192"/>
                <a:chOff x="3552" y="1968"/>
                <a:chExt cx="192" cy="192"/>
              </a:xfrm>
            </p:grpSpPr>
            <p:sp>
              <p:nvSpPr>
                <p:cNvPr id="44201" name="Rectangle 474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02" name="Rectangle 475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4" name="Group 476"/>
              <p:cNvGrpSpPr>
                <a:grpSpLocks/>
              </p:cNvGrpSpPr>
              <p:nvPr/>
            </p:nvGrpSpPr>
            <p:grpSpPr bwMode="auto">
              <a:xfrm>
                <a:off x="4512" y="2544"/>
                <a:ext cx="192" cy="192"/>
                <a:chOff x="3552" y="1968"/>
                <a:chExt cx="192" cy="192"/>
              </a:xfrm>
            </p:grpSpPr>
            <p:sp>
              <p:nvSpPr>
                <p:cNvPr id="44199" name="Rectangle 477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00" name="Rectangle 478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5" name="Group 479"/>
              <p:cNvGrpSpPr>
                <a:grpSpLocks/>
              </p:cNvGrpSpPr>
              <p:nvPr/>
            </p:nvGrpSpPr>
            <p:grpSpPr bwMode="auto">
              <a:xfrm>
                <a:off x="4704" y="1968"/>
                <a:ext cx="192" cy="192"/>
                <a:chOff x="3552" y="1968"/>
                <a:chExt cx="192" cy="192"/>
              </a:xfrm>
            </p:grpSpPr>
            <p:sp>
              <p:nvSpPr>
                <p:cNvPr id="44197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98" name="Rectangle 481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6" name="Group 482"/>
              <p:cNvGrpSpPr>
                <a:grpSpLocks/>
              </p:cNvGrpSpPr>
              <p:nvPr/>
            </p:nvGrpSpPr>
            <p:grpSpPr bwMode="auto">
              <a:xfrm>
                <a:off x="4704" y="2160"/>
                <a:ext cx="192" cy="192"/>
                <a:chOff x="3552" y="1968"/>
                <a:chExt cx="192" cy="192"/>
              </a:xfrm>
            </p:grpSpPr>
            <p:sp>
              <p:nvSpPr>
                <p:cNvPr id="44195" name="Rectangle 483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96" name="Rectangle 484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7" name="Group 485"/>
              <p:cNvGrpSpPr>
                <a:grpSpLocks/>
              </p:cNvGrpSpPr>
              <p:nvPr/>
            </p:nvGrpSpPr>
            <p:grpSpPr bwMode="auto">
              <a:xfrm>
                <a:off x="4704" y="2352"/>
                <a:ext cx="192" cy="192"/>
                <a:chOff x="3552" y="1968"/>
                <a:chExt cx="192" cy="192"/>
              </a:xfrm>
            </p:grpSpPr>
            <p:sp>
              <p:nvSpPr>
                <p:cNvPr id="44193" name="Rectangle 486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94" name="Rectangle 487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8" name="Group 488"/>
              <p:cNvGrpSpPr>
                <a:grpSpLocks/>
              </p:cNvGrpSpPr>
              <p:nvPr/>
            </p:nvGrpSpPr>
            <p:grpSpPr bwMode="auto">
              <a:xfrm>
                <a:off x="4704" y="2544"/>
                <a:ext cx="192" cy="192"/>
                <a:chOff x="3552" y="1968"/>
                <a:chExt cx="192" cy="192"/>
              </a:xfrm>
            </p:grpSpPr>
            <p:sp>
              <p:nvSpPr>
                <p:cNvPr id="44191" name="Rectangle 489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92" name="Rectangle 490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9" name="Group 491"/>
              <p:cNvGrpSpPr>
                <a:grpSpLocks/>
              </p:cNvGrpSpPr>
              <p:nvPr/>
            </p:nvGrpSpPr>
            <p:grpSpPr bwMode="auto">
              <a:xfrm>
                <a:off x="4896" y="1968"/>
                <a:ext cx="192" cy="192"/>
                <a:chOff x="3552" y="1968"/>
                <a:chExt cx="192" cy="192"/>
              </a:xfrm>
            </p:grpSpPr>
            <p:sp>
              <p:nvSpPr>
                <p:cNvPr id="44189" name="Rectangle 492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90" name="Rectangle 493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80" name="Group 494"/>
              <p:cNvGrpSpPr>
                <a:grpSpLocks/>
              </p:cNvGrpSpPr>
              <p:nvPr/>
            </p:nvGrpSpPr>
            <p:grpSpPr bwMode="auto">
              <a:xfrm>
                <a:off x="4896" y="2160"/>
                <a:ext cx="192" cy="192"/>
                <a:chOff x="3552" y="1968"/>
                <a:chExt cx="192" cy="192"/>
              </a:xfrm>
            </p:grpSpPr>
            <p:sp>
              <p:nvSpPr>
                <p:cNvPr id="44187" name="Rectangle 495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88" name="Rectangle 496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81" name="Group 497"/>
              <p:cNvGrpSpPr>
                <a:grpSpLocks/>
              </p:cNvGrpSpPr>
              <p:nvPr/>
            </p:nvGrpSpPr>
            <p:grpSpPr bwMode="auto">
              <a:xfrm>
                <a:off x="4896" y="2352"/>
                <a:ext cx="192" cy="192"/>
                <a:chOff x="3552" y="1968"/>
                <a:chExt cx="192" cy="192"/>
              </a:xfrm>
            </p:grpSpPr>
            <p:sp>
              <p:nvSpPr>
                <p:cNvPr id="44185" name="Rectangle 498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86" name="Rectangle 499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82" name="Group 500"/>
              <p:cNvGrpSpPr>
                <a:grpSpLocks/>
              </p:cNvGrpSpPr>
              <p:nvPr/>
            </p:nvGrpSpPr>
            <p:grpSpPr bwMode="auto">
              <a:xfrm>
                <a:off x="4896" y="2544"/>
                <a:ext cx="192" cy="192"/>
                <a:chOff x="3552" y="1968"/>
                <a:chExt cx="192" cy="192"/>
              </a:xfrm>
            </p:grpSpPr>
            <p:sp>
              <p:nvSpPr>
                <p:cNvPr id="44183" name="Rectangle 501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84" name="Rectangle 502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</p:grpSp>
        <p:sp>
          <p:nvSpPr>
            <p:cNvPr id="44149" name="AutoShape 503"/>
            <p:cNvSpPr>
              <a:spLocks noChangeArrowheads="1"/>
            </p:cNvSpPr>
            <p:nvPr/>
          </p:nvSpPr>
          <p:spPr bwMode="auto">
            <a:xfrm>
              <a:off x="3552" y="1794"/>
              <a:ext cx="481" cy="429"/>
            </a:xfrm>
            <a:prstGeom prst="rightArrow">
              <a:avLst>
                <a:gd name="adj1" fmla="val 50000"/>
                <a:gd name="adj2" fmla="val 2803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add</a:t>
              </a:r>
            </a:p>
          </p:txBody>
        </p:sp>
      </p:grpSp>
      <p:grpSp>
        <p:nvGrpSpPr>
          <p:cNvPr id="44041" name="Group 504"/>
          <p:cNvGrpSpPr>
            <a:grpSpLocks/>
          </p:cNvGrpSpPr>
          <p:nvPr/>
        </p:nvGrpSpPr>
        <p:grpSpPr bwMode="auto">
          <a:xfrm>
            <a:off x="5638800" y="3870325"/>
            <a:ext cx="3200400" cy="1495425"/>
            <a:chOff x="3552" y="2562"/>
            <a:chExt cx="2016" cy="942"/>
          </a:xfrm>
        </p:grpSpPr>
        <p:grpSp>
          <p:nvGrpSpPr>
            <p:cNvPr id="44049" name="Group 505"/>
            <p:cNvGrpSpPr>
              <a:grpSpLocks/>
            </p:cNvGrpSpPr>
            <p:nvPr/>
          </p:nvGrpSpPr>
          <p:grpSpPr bwMode="auto">
            <a:xfrm>
              <a:off x="4032" y="2736"/>
              <a:ext cx="1536" cy="768"/>
              <a:chOff x="3552" y="2736"/>
              <a:chExt cx="1536" cy="768"/>
            </a:xfrm>
          </p:grpSpPr>
          <p:sp>
            <p:nvSpPr>
              <p:cNvPr id="44051" name="Rectangle 506"/>
              <p:cNvSpPr>
                <a:spLocks noChangeArrowheads="1"/>
              </p:cNvSpPr>
              <p:nvPr/>
            </p:nvSpPr>
            <p:spPr bwMode="auto">
              <a:xfrm>
                <a:off x="3552" y="2736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052" name="Group 507"/>
              <p:cNvGrpSpPr>
                <a:grpSpLocks/>
              </p:cNvGrpSpPr>
              <p:nvPr/>
            </p:nvGrpSpPr>
            <p:grpSpPr bwMode="auto">
              <a:xfrm>
                <a:off x="3552" y="2736"/>
                <a:ext cx="192" cy="192"/>
                <a:chOff x="3552" y="2736"/>
                <a:chExt cx="192" cy="192"/>
              </a:xfrm>
            </p:grpSpPr>
            <p:sp>
              <p:nvSpPr>
                <p:cNvPr id="44146" name="Rectangle 508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47" name="Rectangle 509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3" name="Group 510"/>
              <p:cNvGrpSpPr>
                <a:grpSpLocks/>
              </p:cNvGrpSpPr>
              <p:nvPr/>
            </p:nvGrpSpPr>
            <p:grpSpPr bwMode="auto">
              <a:xfrm>
                <a:off x="3552" y="2928"/>
                <a:ext cx="192" cy="192"/>
                <a:chOff x="3552" y="2736"/>
                <a:chExt cx="192" cy="192"/>
              </a:xfrm>
            </p:grpSpPr>
            <p:sp>
              <p:nvSpPr>
                <p:cNvPr id="44144" name="Rectangle 511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45" name="Rectangle 512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4" name="Group 513"/>
              <p:cNvGrpSpPr>
                <a:grpSpLocks/>
              </p:cNvGrpSpPr>
              <p:nvPr/>
            </p:nvGrpSpPr>
            <p:grpSpPr bwMode="auto">
              <a:xfrm>
                <a:off x="3552" y="3120"/>
                <a:ext cx="192" cy="192"/>
                <a:chOff x="3552" y="2736"/>
                <a:chExt cx="192" cy="192"/>
              </a:xfrm>
            </p:grpSpPr>
            <p:sp>
              <p:nvSpPr>
                <p:cNvPr id="4414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4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5" name="Group 516"/>
              <p:cNvGrpSpPr>
                <a:grpSpLocks/>
              </p:cNvGrpSpPr>
              <p:nvPr/>
            </p:nvGrpSpPr>
            <p:grpSpPr bwMode="auto">
              <a:xfrm>
                <a:off x="3552" y="3312"/>
                <a:ext cx="192" cy="192"/>
                <a:chOff x="3552" y="2736"/>
                <a:chExt cx="192" cy="192"/>
              </a:xfrm>
            </p:grpSpPr>
            <p:sp>
              <p:nvSpPr>
                <p:cNvPr id="44140" name="Rectangle 517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41" name="Rectangle 518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6" name="Group 519"/>
              <p:cNvGrpSpPr>
                <a:grpSpLocks/>
              </p:cNvGrpSpPr>
              <p:nvPr/>
            </p:nvGrpSpPr>
            <p:grpSpPr bwMode="auto">
              <a:xfrm>
                <a:off x="3744" y="2736"/>
                <a:ext cx="192" cy="192"/>
                <a:chOff x="3552" y="2736"/>
                <a:chExt cx="192" cy="192"/>
              </a:xfrm>
            </p:grpSpPr>
            <p:sp>
              <p:nvSpPr>
                <p:cNvPr id="4413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3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7" name="Group 522"/>
              <p:cNvGrpSpPr>
                <a:grpSpLocks/>
              </p:cNvGrpSpPr>
              <p:nvPr/>
            </p:nvGrpSpPr>
            <p:grpSpPr bwMode="auto">
              <a:xfrm>
                <a:off x="3744" y="2928"/>
                <a:ext cx="192" cy="192"/>
                <a:chOff x="3552" y="2736"/>
                <a:chExt cx="192" cy="192"/>
              </a:xfrm>
            </p:grpSpPr>
            <p:sp>
              <p:nvSpPr>
                <p:cNvPr id="44136" name="Rectangle 523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37" name="Rectangle 524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8" name="Group 525"/>
              <p:cNvGrpSpPr>
                <a:grpSpLocks/>
              </p:cNvGrpSpPr>
              <p:nvPr/>
            </p:nvGrpSpPr>
            <p:grpSpPr bwMode="auto">
              <a:xfrm>
                <a:off x="3744" y="3120"/>
                <a:ext cx="192" cy="192"/>
                <a:chOff x="3552" y="2736"/>
                <a:chExt cx="192" cy="192"/>
              </a:xfrm>
            </p:grpSpPr>
            <p:sp>
              <p:nvSpPr>
                <p:cNvPr id="44134" name="Rectangle 526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35" name="Rectangle 527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9" name="Group 528"/>
              <p:cNvGrpSpPr>
                <a:grpSpLocks/>
              </p:cNvGrpSpPr>
              <p:nvPr/>
            </p:nvGrpSpPr>
            <p:grpSpPr bwMode="auto">
              <a:xfrm>
                <a:off x="3744" y="3312"/>
                <a:ext cx="192" cy="192"/>
                <a:chOff x="3552" y="2736"/>
                <a:chExt cx="192" cy="192"/>
              </a:xfrm>
            </p:grpSpPr>
            <p:sp>
              <p:nvSpPr>
                <p:cNvPr id="44132" name="Rectangle 529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33" name="Rectangle 530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0" name="Group 531"/>
              <p:cNvGrpSpPr>
                <a:grpSpLocks/>
              </p:cNvGrpSpPr>
              <p:nvPr/>
            </p:nvGrpSpPr>
            <p:grpSpPr bwMode="auto">
              <a:xfrm>
                <a:off x="3936" y="2736"/>
                <a:ext cx="192" cy="192"/>
                <a:chOff x="3552" y="2736"/>
                <a:chExt cx="192" cy="192"/>
              </a:xfrm>
            </p:grpSpPr>
            <p:sp>
              <p:nvSpPr>
                <p:cNvPr id="44130" name="Rectangle 532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3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1" name="Group 534"/>
              <p:cNvGrpSpPr>
                <a:grpSpLocks/>
              </p:cNvGrpSpPr>
              <p:nvPr/>
            </p:nvGrpSpPr>
            <p:grpSpPr bwMode="auto">
              <a:xfrm>
                <a:off x="3936" y="2928"/>
                <a:ext cx="192" cy="192"/>
                <a:chOff x="3552" y="2736"/>
                <a:chExt cx="192" cy="192"/>
              </a:xfrm>
            </p:grpSpPr>
            <p:sp>
              <p:nvSpPr>
                <p:cNvPr id="44128" name="Rectangle 535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29" name="Rectangle 536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2" name="Group 537"/>
              <p:cNvGrpSpPr>
                <a:grpSpLocks/>
              </p:cNvGrpSpPr>
              <p:nvPr/>
            </p:nvGrpSpPr>
            <p:grpSpPr bwMode="auto">
              <a:xfrm>
                <a:off x="3936" y="3120"/>
                <a:ext cx="192" cy="192"/>
                <a:chOff x="3552" y="2736"/>
                <a:chExt cx="192" cy="192"/>
              </a:xfrm>
            </p:grpSpPr>
            <p:sp>
              <p:nvSpPr>
                <p:cNvPr id="44126" name="Rectangle 538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27" name="Rectangle 539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3" name="Group 540"/>
              <p:cNvGrpSpPr>
                <a:grpSpLocks/>
              </p:cNvGrpSpPr>
              <p:nvPr/>
            </p:nvGrpSpPr>
            <p:grpSpPr bwMode="auto">
              <a:xfrm>
                <a:off x="3936" y="3312"/>
                <a:ext cx="192" cy="192"/>
                <a:chOff x="3552" y="2736"/>
                <a:chExt cx="192" cy="192"/>
              </a:xfrm>
            </p:grpSpPr>
            <p:sp>
              <p:nvSpPr>
                <p:cNvPr id="44124" name="Rectangle 541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25" name="Rectangle 542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4" name="Group 543"/>
              <p:cNvGrpSpPr>
                <a:grpSpLocks/>
              </p:cNvGrpSpPr>
              <p:nvPr/>
            </p:nvGrpSpPr>
            <p:grpSpPr bwMode="auto">
              <a:xfrm>
                <a:off x="4128" y="2736"/>
                <a:ext cx="192" cy="192"/>
                <a:chOff x="3552" y="2736"/>
                <a:chExt cx="192" cy="192"/>
              </a:xfrm>
            </p:grpSpPr>
            <p:sp>
              <p:nvSpPr>
                <p:cNvPr id="44122" name="Rectangle 544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23" name="Rectangle 545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5" name="Group 546"/>
              <p:cNvGrpSpPr>
                <a:grpSpLocks/>
              </p:cNvGrpSpPr>
              <p:nvPr/>
            </p:nvGrpSpPr>
            <p:grpSpPr bwMode="auto">
              <a:xfrm>
                <a:off x="4128" y="2928"/>
                <a:ext cx="192" cy="192"/>
                <a:chOff x="3552" y="2736"/>
                <a:chExt cx="192" cy="192"/>
              </a:xfrm>
            </p:grpSpPr>
            <p:sp>
              <p:nvSpPr>
                <p:cNvPr id="44120" name="Rectangle 547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21" name="Rectangle 548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6" name="Group 549"/>
              <p:cNvGrpSpPr>
                <a:grpSpLocks/>
              </p:cNvGrpSpPr>
              <p:nvPr/>
            </p:nvGrpSpPr>
            <p:grpSpPr bwMode="auto">
              <a:xfrm>
                <a:off x="4128" y="3120"/>
                <a:ext cx="192" cy="192"/>
                <a:chOff x="3552" y="2736"/>
                <a:chExt cx="192" cy="192"/>
              </a:xfrm>
            </p:grpSpPr>
            <p:sp>
              <p:nvSpPr>
                <p:cNvPr id="44118" name="Rectangle 550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19" name="Rectangle 551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7" name="Group 552"/>
              <p:cNvGrpSpPr>
                <a:grpSpLocks/>
              </p:cNvGrpSpPr>
              <p:nvPr/>
            </p:nvGrpSpPr>
            <p:grpSpPr bwMode="auto">
              <a:xfrm>
                <a:off x="4128" y="3312"/>
                <a:ext cx="192" cy="192"/>
                <a:chOff x="3552" y="2736"/>
                <a:chExt cx="192" cy="192"/>
              </a:xfrm>
            </p:grpSpPr>
            <p:sp>
              <p:nvSpPr>
                <p:cNvPr id="44116" name="Rectangle 553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17" name="Rectangle 554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8" name="Group 555"/>
              <p:cNvGrpSpPr>
                <a:grpSpLocks/>
              </p:cNvGrpSpPr>
              <p:nvPr/>
            </p:nvGrpSpPr>
            <p:grpSpPr bwMode="auto">
              <a:xfrm>
                <a:off x="4320" y="2736"/>
                <a:ext cx="192" cy="192"/>
                <a:chOff x="3552" y="2736"/>
                <a:chExt cx="192" cy="192"/>
              </a:xfrm>
            </p:grpSpPr>
            <p:sp>
              <p:nvSpPr>
                <p:cNvPr id="44114" name="Rectangle 556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15" name="Rectangle 557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9" name="Group 558"/>
              <p:cNvGrpSpPr>
                <a:grpSpLocks/>
              </p:cNvGrpSpPr>
              <p:nvPr/>
            </p:nvGrpSpPr>
            <p:grpSpPr bwMode="auto">
              <a:xfrm>
                <a:off x="4320" y="2928"/>
                <a:ext cx="192" cy="192"/>
                <a:chOff x="3552" y="2736"/>
                <a:chExt cx="192" cy="192"/>
              </a:xfrm>
            </p:grpSpPr>
            <p:sp>
              <p:nvSpPr>
                <p:cNvPr id="44112" name="Rectangle 559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13" name="Rectangle 560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0" name="Group 561"/>
              <p:cNvGrpSpPr>
                <a:grpSpLocks/>
              </p:cNvGrpSpPr>
              <p:nvPr/>
            </p:nvGrpSpPr>
            <p:grpSpPr bwMode="auto">
              <a:xfrm>
                <a:off x="4320" y="3120"/>
                <a:ext cx="192" cy="192"/>
                <a:chOff x="3552" y="2736"/>
                <a:chExt cx="192" cy="192"/>
              </a:xfrm>
            </p:grpSpPr>
            <p:sp>
              <p:nvSpPr>
                <p:cNvPr id="441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1" name="Group 564"/>
              <p:cNvGrpSpPr>
                <a:grpSpLocks/>
              </p:cNvGrpSpPr>
              <p:nvPr/>
            </p:nvGrpSpPr>
            <p:grpSpPr bwMode="auto">
              <a:xfrm>
                <a:off x="4320" y="3312"/>
                <a:ext cx="192" cy="192"/>
                <a:chOff x="3552" y="2736"/>
                <a:chExt cx="192" cy="192"/>
              </a:xfrm>
            </p:grpSpPr>
            <p:sp>
              <p:nvSpPr>
                <p:cNvPr id="44108" name="Rectangle 565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09" name="Rectangle 566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2" name="Group 567"/>
              <p:cNvGrpSpPr>
                <a:grpSpLocks/>
              </p:cNvGrpSpPr>
              <p:nvPr/>
            </p:nvGrpSpPr>
            <p:grpSpPr bwMode="auto">
              <a:xfrm>
                <a:off x="4512" y="2736"/>
                <a:ext cx="192" cy="192"/>
                <a:chOff x="3552" y="2736"/>
                <a:chExt cx="192" cy="192"/>
              </a:xfrm>
            </p:grpSpPr>
            <p:sp>
              <p:nvSpPr>
                <p:cNvPr id="44106" name="Rectangle 568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07" name="Rectangle 569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3" name="Group 570"/>
              <p:cNvGrpSpPr>
                <a:grpSpLocks/>
              </p:cNvGrpSpPr>
              <p:nvPr/>
            </p:nvGrpSpPr>
            <p:grpSpPr bwMode="auto">
              <a:xfrm>
                <a:off x="4512" y="2928"/>
                <a:ext cx="192" cy="192"/>
                <a:chOff x="3552" y="2736"/>
                <a:chExt cx="192" cy="192"/>
              </a:xfrm>
            </p:grpSpPr>
            <p:sp>
              <p:nvSpPr>
                <p:cNvPr id="44104" name="Rectangle 571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05" name="Rectangle 572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4" name="Group 573"/>
              <p:cNvGrpSpPr>
                <a:grpSpLocks/>
              </p:cNvGrpSpPr>
              <p:nvPr/>
            </p:nvGrpSpPr>
            <p:grpSpPr bwMode="auto">
              <a:xfrm>
                <a:off x="4512" y="3120"/>
                <a:ext cx="192" cy="192"/>
                <a:chOff x="3552" y="2736"/>
                <a:chExt cx="192" cy="192"/>
              </a:xfrm>
            </p:grpSpPr>
            <p:sp>
              <p:nvSpPr>
                <p:cNvPr id="4410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0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5" name="Group 576"/>
              <p:cNvGrpSpPr>
                <a:grpSpLocks/>
              </p:cNvGrpSpPr>
              <p:nvPr/>
            </p:nvGrpSpPr>
            <p:grpSpPr bwMode="auto">
              <a:xfrm>
                <a:off x="4512" y="3312"/>
                <a:ext cx="192" cy="192"/>
                <a:chOff x="3552" y="2736"/>
                <a:chExt cx="192" cy="192"/>
              </a:xfrm>
            </p:grpSpPr>
            <p:sp>
              <p:nvSpPr>
                <p:cNvPr id="44100" name="Rectangle 577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01" name="Rectangle 578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6" name="Group 579"/>
              <p:cNvGrpSpPr>
                <a:grpSpLocks/>
              </p:cNvGrpSpPr>
              <p:nvPr/>
            </p:nvGrpSpPr>
            <p:grpSpPr bwMode="auto">
              <a:xfrm>
                <a:off x="4704" y="2736"/>
                <a:ext cx="192" cy="192"/>
                <a:chOff x="3552" y="2736"/>
                <a:chExt cx="192" cy="192"/>
              </a:xfrm>
            </p:grpSpPr>
            <p:sp>
              <p:nvSpPr>
                <p:cNvPr id="4409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9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7" name="Group 582"/>
              <p:cNvGrpSpPr>
                <a:grpSpLocks/>
              </p:cNvGrpSpPr>
              <p:nvPr/>
            </p:nvGrpSpPr>
            <p:grpSpPr bwMode="auto">
              <a:xfrm>
                <a:off x="4704" y="2928"/>
                <a:ext cx="192" cy="192"/>
                <a:chOff x="3552" y="2736"/>
                <a:chExt cx="192" cy="192"/>
              </a:xfrm>
            </p:grpSpPr>
            <p:sp>
              <p:nvSpPr>
                <p:cNvPr id="44096" name="Rectangle 583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97" name="Rectangle 584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8" name="Group 585"/>
              <p:cNvGrpSpPr>
                <a:grpSpLocks/>
              </p:cNvGrpSpPr>
              <p:nvPr/>
            </p:nvGrpSpPr>
            <p:grpSpPr bwMode="auto">
              <a:xfrm>
                <a:off x="4704" y="3120"/>
                <a:ext cx="192" cy="192"/>
                <a:chOff x="3552" y="2736"/>
                <a:chExt cx="192" cy="192"/>
              </a:xfrm>
            </p:grpSpPr>
            <p:sp>
              <p:nvSpPr>
                <p:cNvPr id="44094" name="Rectangle 586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95" name="Rectangle 587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9" name="Group 588"/>
              <p:cNvGrpSpPr>
                <a:grpSpLocks/>
              </p:cNvGrpSpPr>
              <p:nvPr/>
            </p:nvGrpSpPr>
            <p:grpSpPr bwMode="auto">
              <a:xfrm>
                <a:off x="4704" y="3312"/>
                <a:ext cx="192" cy="192"/>
                <a:chOff x="3552" y="2736"/>
                <a:chExt cx="192" cy="192"/>
              </a:xfrm>
            </p:grpSpPr>
            <p:sp>
              <p:nvSpPr>
                <p:cNvPr id="44092" name="Rectangle 589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93" name="Rectangle 590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80" name="Group 591"/>
              <p:cNvGrpSpPr>
                <a:grpSpLocks/>
              </p:cNvGrpSpPr>
              <p:nvPr/>
            </p:nvGrpSpPr>
            <p:grpSpPr bwMode="auto">
              <a:xfrm>
                <a:off x="4896" y="2736"/>
                <a:ext cx="192" cy="192"/>
                <a:chOff x="3552" y="2736"/>
                <a:chExt cx="192" cy="192"/>
              </a:xfrm>
            </p:grpSpPr>
            <p:sp>
              <p:nvSpPr>
                <p:cNvPr id="44090" name="Rectangle 592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9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81" name="Group 594"/>
              <p:cNvGrpSpPr>
                <a:grpSpLocks/>
              </p:cNvGrpSpPr>
              <p:nvPr/>
            </p:nvGrpSpPr>
            <p:grpSpPr bwMode="auto">
              <a:xfrm>
                <a:off x="4896" y="2928"/>
                <a:ext cx="192" cy="192"/>
                <a:chOff x="3552" y="2736"/>
                <a:chExt cx="192" cy="192"/>
              </a:xfrm>
            </p:grpSpPr>
            <p:sp>
              <p:nvSpPr>
                <p:cNvPr id="44088" name="Rectangle 595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89" name="Rectangle 596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82" name="Group 597"/>
              <p:cNvGrpSpPr>
                <a:grpSpLocks/>
              </p:cNvGrpSpPr>
              <p:nvPr/>
            </p:nvGrpSpPr>
            <p:grpSpPr bwMode="auto">
              <a:xfrm>
                <a:off x="4896" y="3120"/>
                <a:ext cx="192" cy="192"/>
                <a:chOff x="3552" y="2736"/>
                <a:chExt cx="192" cy="192"/>
              </a:xfrm>
            </p:grpSpPr>
            <p:sp>
              <p:nvSpPr>
                <p:cNvPr id="44086" name="Rectangle 598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87" name="Rectangle 599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83" name="Group 600"/>
              <p:cNvGrpSpPr>
                <a:grpSpLocks/>
              </p:cNvGrpSpPr>
              <p:nvPr/>
            </p:nvGrpSpPr>
            <p:grpSpPr bwMode="auto">
              <a:xfrm>
                <a:off x="4896" y="3312"/>
                <a:ext cx="192" cy="192"/>
                <a:chOff x="3552" y="2736"/>
                <a:chExt cx="192" cy="192"/>
              </a:xfrm>
            </p:grpSpPr>
            <p:sp>
              <p:nvSpPr>
                <p:cNvPr id="44084" name="Rectangle 601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85" name="Rectangle 602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</p:grpSp>
        <p:sp>
          <p:nvSpPr>
            <p:cNvPr id="44050" name="AutoShape 603"/>
            <p:cNvSpPr>
              <a:spLocks noChangeArrowheads="1"/>
            </p:cNvSpPr>
            <p:nvPr/>
          </p:nvSpPr>
          <p:spPr bwMode="auto">
            <a:xfrm>
              <a:off x="3552" y="2562"/>
              <a:ext cx="481" cy="429"/>
            </a:xfrm>
            <a:prstGeom prst="rightArrow">
              <a:avLst>
                <a:gd name="adj1" fmla="val 50000"/>
                <a:gd name="adj2" fmla="val 2803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add</a:t>
              </a:r>
            </a:p>
          </p:txBody>
        </p:sp>
      </p:grpSp>
      <p:sp>
        <p:nvSpPr>
          <p:cNvPr id="44042" name="Text Box 604"/>
          <p:cNvSpPr txBox="1">
            <a:spLocks noChangeArrowheads="1"/>
          </p:cNvSpPr>
          <p:nvPr/>
        </p:nvSpPr>
        <p:spPr bwMode="auto">
          <a:xfrm>
            <a:off x="2097088" y="1798638"/>
            <a:ext cx="1274762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>
                <a:latin typeface="Verdana" pitchFamily="34" charset="0"/>
                <a:ea typeface="굴림" pitchFamily="34" charset="-127"/>
              </a:rPr>
              <a:t>Load Unit</a:t>
            </a:r>
          </a:p>
        </p:txBody>
      </p:sp>
      <p:sp>
        <p:nvSpPr>
          <p:cNvPr id="44043" name="Text Box 605"/>
          <p:cNvSpPr txBox="1">
            <a:spLocks noChangeArrowheads="1"/>
          </p:cNvSpPr>
          <p:nvPr/>
        </p:nvSpPr>
        <p:spPr bwMode="auto">
          <a:xfrm>
            <a:off x="4384675" y="1798638"/>
            <a:ext cx="1622425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>
                <a:latin typeface="Verdana" pitchFamily="34" charset="0"/>
                <a:ea typeface="굴림" pitchFamily="34" charset="-127"/>
              </a:rPr>
              <a:t>Multiply Unit</a:t>
            </a:r>
          </a:p>
        </p:txBody>
      </p:sp>
      <p:sp>
        <p:nvSpPr>
          <p:cNvPr id="44044" name="Text Box 606"/>
          <p:cNvSpPr txBox="1">
            <a:spLocks noChangeArrowheads="1"/>
          </p:cNvSpPr>
          <p:nvPr/>
        </p:nvSpPr>
        <p:spPr bwMode="auto">
          <a:xfrm>
            <a:off x="7045325" y="1798638"/>
            <a:ext cx="1169988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>
                <a:latin typeface="Verdana" pitchFamily="34" charset="0"/>
                <a:ea typeface="굴림" pitchFamily="34" charset="-127"/>
              </a:rPr>
              <a:t>Add Unit</a:t>
            </a:r>
          </a:p>
        </p:txBody>
      </p:sp>
      <p:sp>
        <p:nvSpPr>
          <p:cNvPr id="44045" name="Line 607"/>
          <p:cNvSpPr>
            <a:spLocks noChangeShapeType="1"/>
          </p:cNvSpPr>
          <p:nvPr/>
        </p:nvSpPr>
        <p:spPr bwMode="auto">
          <a:xfrm>
            <a:off x="228600" y="269875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4046" name="Text Box 608"/>
          <p:cNvSpPr txBox="1">
            <a:spLocks noChangeArrowheads="1"/>
          </p:cNvSpPr>
          <p:nvPr/>
        </p:nvSpPr>
        <p:spPr bwMode="auto">
          <a:xfrm>
            <a:off x="231775" y="2941638"/>
            <a:ext cx="695325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i="1">
                <a:latin typeface="Verdana" pitchFamily="34" charset="0"/>
                <a:ea typeface="굴림" pitchFamily="34" charset="-127"/>
              </a:rPr>
              <a:t>time</a:t>
            </a:r>
          </a:p>
        </p:txBody>
      </p:sp>
      <p:sp>
        <p:nvSpPr>
          <p:cNvPr id="44047" name="AutoShape 609"/>
          <p:cNvSpPr>
            <a:spLocks noChangeArrowheads="1"/>
          </p:cNvSpPr>
          <p:nvPr/>
        </p:nvSpPr>
        <p:spPr bwMode="auto">
          <a:xfrm>
            <a:off x="838200" y="4972050"/>
            <a:ext cx="1449388" cy="981075"/>
          </a:xfrm>
          <a:prstGeom prst="rightArrow">
            <a:avLst>
              <a:gd name="adj1" fmla="val 50000"/>
              <a:gd name="adj2" fmla="val 36934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 i="1">
                <a:latin typeface="Verdana" pitchFamily="34" charset="0"/>
                <a:ea typeface="굴림" pitchFamily="34" charset="-127"/>
              </a:rPr>
              <a:t>Instruction issue</a:t>
            </a:r>
          </a:p>
        </p:txBody>
      </p:sp>
      <p:sp>
        <p:nvSpPr>
          <p:cNvPr id="44048" name="Text Box 610"/>
          <p:cNvSpPr txBox="1">
            <a:spLocks noChangeArrowheads="1"/>
          </p:cNvSpPr>
          <p:nvPr/>
        </p:nvSpPr>
        <p:spPr bwMode="auto">
          <a:xfrm>
            <a:off x="609600" y="5975350"/>
            <a:ext cx="8023225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>
                <a:latin typeface="Verdana" pitchFamily="34" charset="0"/>
                <a:ea typeface="굴림" pitchFamily="34" charset="-127"/>
              </a:rPr>
              <a:t>Complete 24 operations/cycle while issuing 1 short instruction/cycle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AF4722D-4C3C-4A29-88F1-14EB7F581900}" type="slidenum">
              <a:rPr lang="en-US" smtClean="0">
                <a:latin typeface="Times New Roman" pitchFamily="18" charset="0"/>
                <a:cs typeface="Arial" charset="0"/>
              </a:rPr>
              <a:pPr/>
              <a:t>16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162800" cy="6096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Chaining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990600"/>
            <a:ext cx="5753100" cy="750888"/>
          </a:xfrm>
        </p:spPr>
        <p:txBody>
          <a:bodyPr wrap="none" anchor="ctr">
            <a:spAutoFit/>
          </a:bodyPr>
          <a:lstStyle/>
          <a:p>
            <a:r>
              <a:rPr lang="en-US" altLang="ko-KR" smtClean="0">
                <a:ea typeface="굴림" pitchFamily="34" charset="-127"/>
              </a:rPr>
              <a:t>Vector version of register bypassing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introduced with Cray-1</a:t>
            </a: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2895600" y="2209800"/>
            <a:ext cx="1547813" cy="3733800"/>
            <a:chOff x="1824" y="1392"/>
            <a:chExt cx="975" cy="2352"/>
          </a:xfrm>
        </p:grpSpPr>
        <p:sp>
          <p:nvSpPr>
            <p:cNvPr id="46138" name="Rectangle 5"/>
            <p:cNvSpPr>
              <a:spLocks noChangeArrowheads="1"/>
            </p:cNvSpPr>
            <p:nvPr/>
          </p:nvSpPr>
          <p:spPr bwMode="auto">
            <a:xfrm>
              <a:off x="1824" y="3456"/>
              <a:ext cx="76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Memory</a:t>
              </a:r>
            </a:p>
          </p:txBody>
        </p:sp>
        <p:sp>
          <p:nvSpPr>
            <p:cNvPr id="46139" name="Rectangle 6"/>
            <p:cNvSpPr>
              <a:spLocks noChangeArrowheads="1"/>
            </p:cNvSpPr>
            <p:nvPr/>
          </p:nvSpPr>
          <p:spPr bwMode="auto">
            <a:xfrm>
              <a:off x="2496" y="1392"/>
              <a:ext cx="303" cy="8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V1</a:t>
              </a:r>
            </a:p>
          </p:txBody>
        </p:sp>
        <p:sp>
          <p:nvSpPr>
            <p:cNvPr id="46140" name="Rectangle 7"/>
            <p:cNvSpPr>
              <a:spLocks noChangeArrowheads="1"/>
            </p:cNvSpPr>
            <p:nvPr/>
          </p:nvSpPr>
          <p:spPr bwMode="auto">
            <a:xfrm>
              <a:off x="1872" y="2843"/>
              <a:ext cx="714" cy="4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Load Unit</a:t>
              </a:r>
            </a:p>
          </p:txBody>
        </p:sp>
        <p:sp>
          <p:nvSpPr>
            <p:cNvPr id="46141" name="Line 8"/>
            <p:cNvSpPr>
              <a:spLocks noChangeShapeType="1"/>
            </p:cNvSpPr>
            <p:nvPr/>
          </p:nvSpPr>
          <p:spPr bwMode="auto">
            <a:xfrm flipV="1">
              <a:off x="2256" y="2208"/>
              <a:ext cx="403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142" name="Line 9"/>
            <p:cNvSpPr>
              <a:spLocks noChangeShapeType="1"/>
            </p:cNvSpPr>
            <p:nvPr/>
          </p:nvSpPr>
          <p:spPr bwMode="auto">
            <a:xfrm flipV="1">
              <a:off x="2208" y="3264"/>
              <a:ext cx="1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46085" name="Group 10"/>
          <p:cNvGrpSpPr>
            <a:grpSpLocks/>
          </p:cNvGrpSpPr>
          <p:nvPr/>
        </p:nvGrpSpPr>
        <p:grpSpPr bwMode="auto">
          <a:xfrm>
            <a:off x="3886200" y="2209800"/>
            <a:ext cx="2514600" cy="3810000"/>
            <a:chOff x="2448" y="1392"/>
            <a:chExt cx="1584" cy="2400"/>
          </a:xfrm>
        </p:grpSpPr>
        <p:grpSp>
          <p:nvGrpSpPr>
            <p:cNvPr id="46114" name="Group 11"/>
            <p:cNvGrpSpPr>
              <a:grpSpLocks/>
            </p:cNvGrpSpPr>
            <p:nvPr/>
          </p:nvGrpSpPr>
          <p:grpSpPr bwMode="auto">
            <a:xfrm>
              <a:off x="3120" y="2880"/>
              <a:ext cx="720" cy="912"/>
              <a:chOff x="3120" y="2880"/>
              <a:chExt cx="720" cy="912"/>
            </a:xfrm>
          </p:grpSpPr>
          <p:sp>
            <p:nvSpPr>
              <p:cNvPr id="46121" name="Freeform 12"/>
              <p:cNvSpPr>
                <a:spLocks/>
              </p:cNvSpPr>
              <p:nvPr/>
            </p:nvSpPr>
            <p:spPr bwMode="auto">
              <a:xfrm>
                <a:off x="3120" y="3024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46122" name="Group 13"/>
              <p:cNvGrpSpPr>
                <a:grpSpLocks/>
              </p:cNvGrpSpPr>
              <p:nvPr/>
            </p:nvGrpSpPr>
            <p:grpSpPr bwMode="auto">
              <a:xfrm>
                <a:off x="3120" y="3600"/>
                <a:ext cx="626" cy="48"/>
                <a:chOff x="1536" y="2256"/>
                <a:chExt cx="626" cy="48"/>
              </a:xfrm>
            </p:grpSpPr>
            <p:sp>
              <p:nvSpPr>
                <p:cNvPr id="46135" name="Rectangle 14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36" name="Freeform 15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37" name="Line 16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6123" name="Group 17"/>
              <p:cNvGrpSpPr>
                <a:grpSpLocks/>
              </p:cNvGrpSpPr>
              <p:nvPr/>
            </p:nvGrpSpPr>
            <p:grpSpPr bwMode="auto">
              <a:xfrm>
                <a:off x="3120" y="3120"/>
                <a:ext cx="626" cy="48"/>
                <a:chOff x="1536" y="2256"/>
                <a:chExt cx="626" cy="48"/>
              </a:xfrm>
            </p:grpSpPr>
            <p:sp>
              <p:nvSpPr>
                <p:cNvPr id="46132" name="Rectangle 18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33" name="Freeform 19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34" name="Line 20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6124" name="Group 21"/>
              <p:cNvGrpSpPr>
                <a:grpSpLocks/>
              </p:cNvGrpSpPr>
              <p:nvPr/>
            </p:nvGrpSpPr>
            <p:grpSpPr bwMode="auto">
              <a:xfrm>
                <a:off x="3120" y="3360"/>
                <a:ext cx="626" cy="48"/>
                <a:chOff x="1536" y="2256"/>
                <a:chExt cx="626" cy="48"/>
              </a:xfrm>
            </p:grpSpPr>
            <p:sp>
              <p:nvSpPr>
                <p:cNvPr id="46129" name="Rectangle 22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30" name="Freeform 2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31" name="Line 24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46125" name="Line 25"/>
              <p:cNvSpPr>
                <a:spLocks noChangeShapeType="1"/>
              </p:cNvSpPr>
              <p:nvPr/>
            </p:nvSpPr>
            <p:spPr bwMode="auto">
              <a:xfrm>
                <a:off x="3600" y="288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26" name="Line 2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27" name="Freeform 27"/>
              <p:cNvSpPr>
                <a:spLocks/>
              </p:cNvSpPr>
              <p:nvPr/>
            </p:nvSpPr>
            <p:spPr bwMode="auto">
              <a:xfrm>
                <a:off x="3408" y="2880"/>
                <a:ext cx="432" cy="912"/>
              </a:xfrm>
              <a:custGeom>
                <a:avLst/>
                <a:gdLst>
                  <a:gd name="T0" fmla="*/ 0 w 432"/>
                  <a:gd name="T1" fmla="*/ 816 h 912"/>
                  <a:gd name="T2" fmla="*/ 0 w 432"/>
                  <a:gd name="T3" fmla="*/ 912 h 912"/>
                  <a:gd name="T4" fmla="*/ 432 w 432"/>
                  <a:gd name="T5" fmla="*/ 912 h 912"/>
                  <a:gd name="T6" fmla="*/ 432 w 432"/>
                  <a:gd name="T7" fmla="*/ 0 h 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2"/>
                  <a:gd name="T13" fmla="*/ 0 h 912"/>
                  <a:gd name="T14" fmla="*/ 432 w 432"/>
                  <a:gd name="T15" fmla="*/ 912 h 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2" h="912">
                    <a:moveTo>
                      <a:pt x="0" y="816"/>
                    </a:moveTo>
                    <a:lnTo>
                      <a:pt x="0" y="912"/>
                    </a:lnTo>
                    <a:lnTo>
                      <a:pt x="432" y="912"/>
                    </a:lnTo>
                    <a:lnTo>
                      <a:pt x="432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28" name="Text Box 28"/>
              <p:cNvSpPr txBox="1">
                <a:spLocks noChangeArrowheads="1"/>
              </p:cNvSpPr>
              <p:nvPr/>
            </p:nvSpPr>
            <p:spPr bwMode="auto">
              <a:xfrm>
                <a:off x="3145" y="3177"/>
                <a:ext cx="477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latin typeface="Verdana" pitchFamily="34" charset="0"/>
                    <a:ea typeface="굴림" pitchFamily="34" charset="-127"/>
                  </a:rPr>
                  <a:t>Mult.</a:t>
                </a:r>
              </a:p>
            </p:txBody>
          </p:sp>
        </p:grpSp>
        <p:sp>
          <p:nvSpPr>
            <p:cNvPr id="46115" name="Line 29"/>
            <p:cNvSpPr>
              <a:spLocks noChangeShapeType="1"/>
            </p:cNvSpPr>
            <p:nvPr/>
          </p:nvSpPr>
          <p:spPr bwMode="auto">
            <a:xfrm>
              <a:off x="2448" y="2544"/>
              <a:ext cx="768" cy="33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116" name="Rectangle 30"/>
            <p:cNvSpPr>
              <a:spLocks noChangeArrowheads="1"/>
            </p:cNvSpPr>
            <p:nvPr/>
          </p:nvSpPr>
          <p:spPr bwMode="auto">
            <a:xfrm>
              <a:off x="3408" y="1392"/>
              <a:ext cx="288" cy="8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V2</a:t>
              </a:r>
            </a:p>
          </p:txBody>
        </p:sp>
        <p:sp>
          <p:nvSpPr>
            <p:cNvPr id="46117" name="Line 31"/>
            <p:cNvSpPr>
              <a:spLocks noChangeShapeType="1"/>
            </p:cNvSpPr>
            <p:nvPr/>
          </p:nvSpPr>
          <p:spPr bwMode="auto">
            <a:xfrm>
              <a:off x="3600" y="2208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118" name="Rectangle 32"/>
            <p:cNvSpPr>
              <a:spLocks noChangeArrowheads="1"/>
            </p:cNvSpPr>
            <p:nvPr/>
          </p:nvSpPr>
          <p:spPr bwMode="auto">
            <a:xfrm>
              <a:off x="3744" y="1392"/>
              <a:ext cx="288" cy="8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V3</a:t>
              </a:r>
            </a:p>
          </p:txBody>
        </p:sp>
        <p:sp>
          <p:nvSpPr>
            <p:cNvPr id="46119" name="Line 33"/>
            <p:cNvSpPr>
              <a:spLocks noChangeShapeType="1"/>
            </p:cNvSpPr>
            <p:nvPr/>
          </p:nvSpPr>
          <p:spPr bwMode="auto">
            <a:xfrm flipV="1">
              <a:off x="3840" y="2208"/>
              <a:ext cx="48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120" name="Text Box 34"/>
            <p:cNvSpPr txBox="1">
              <a:spLocks noChangeArrowheads="1"/>
            </p:cNvSpPr>
            <p:nvPr/>
          </p:nvSpPr>
          <p:spPr bwMode="auto">
            <a:xfrm>
              <a:off x="2706" y="2505"/>
              <a:ext cx="52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Chain</a:t>
              </a:r>
            </a:p>
          </p:txBody>
        </p:sp>
      </p:grpSp>
      <p:grpSp>
        <p:nvGrpSpPr>
          <p:cNvPr id="46086" name="Group 35"/>
          <p:cNvGrpSpPr>
            <a:grpSpLocks/>
          </p:cNvGrpSpPr>
          <p:nvPr/>
        </p:nvGrpSpPr>
        <p:grpSpPr bwMode="auto">
          <a:xfrm>
            <a:off x="6096000" y="2209800"/>
            <a:ext cx="2133600" cy="3810000"/>
            <a:chOff x="3840" y="1392"/>
            <a:chExt cx="1344" cy="2400"/>
          </a:xfrm>
        </p:grpSpPr>
        <p:grpSp>
          <p:nvGrpSpPr>
            <p:cNvPr id="46090" name="Group 36"/>
            <p:cNvGrpSpPr>
              <a:grpSpLocks/>
            </p:cNvGrpSpPr>
            <p:nvPr/>
          </p:nvGrpSpPr>
          <p:grpSpPr bwMode="auto">
            <a:xfrm>
              <a:off x="4176" y="2880"/>
              <a:ext cx="720" cy="912"/>
              <a:chOff x="4176" y="2880"/>
              <a:chExt cx="720" cy="912"/>
            </a:xfrm>
          </p:grpSpPr>
          <p:sp>
            <p:nvSpPr>
              <p:cNvPr id="46097" name="Freeform 37"/>
              <p:cNvSpPr>
                <a:spLocks/>
              </p:cNvSpPr>
              <p:nvPr/>
            </p:nvSpPr>
            <p:spPr bwMode="auto">
              <a:xfrm>
                <a:off x="4176" y="3024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46098" name="Group 38"/>
              <p:cNvGrpSpPr>
                <a:grpSpLocks/>
              </p:cNvGrpSpPr>
              <p:nvPr/>
            </p:nvGrpSpPr>
            <p:grpSpPr bwMode="auto">
              <a:xfrm>
                <a:off x="4176" y="3600"/>
                <a:ext cx="626" cy="48"/>
                <a:chOff x="1536" y="2256"/>
                <a:chExt cx="626" cy="48"/>
              </a:xfrm>
            </p:grpSpPr>
            <p:sp>
              <p:nvSpPr>
                <p:cNvPr id="46111" name="Rectangle 39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12" name="Freeform 40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13" name="Line 41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6099" name="Group 42"/>
              <p:cNvGrpSpPr>
                <a:grpSpLocks/>
              </p:cNvGrpSpPr>
              <p:nvPr/>
            </p:nvGrpSpPr>
            <p:grpSpPr bwMode="auto">
              <a:xfrm>
                <a:off x="4176" y="3120"/>
                <a:ext cx="626" cy="48"/>
                <a:chOff x="1536" y="2256"/>
                <a:chExt cx="626" cy="48"/>
              </a:xfrm>
            </p:grpSpPr>
            <p:sp>
              <p:nvSpPr>
                <p:cNvPr id="46108" name="Rectangle 43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09" name="Freeform 44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10" name="Line 45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6100" name="Group 46"/>
              <p:cNvGrpSpPr>
                <a:grpSpLocks/>
              </p:cNvGrpSpPr>
              <p:nvPr/>
            </p:nvGrpSpPr>
            <p:grpSpPr bwMode="auto">
              <a:xfrm>
                <a:off x="4176" y="3360"/>
                <a:ext cx="626" cy="48"/>
                <a:chOff x="1536" y="2256"/>
                <a:chExt cx="626" cy="48"/>
              </a:xfrm>
            </p:grpSpPr>
            <p:sp>
              <p:nvSpPr>
                <p:cNvPr id="46105" name="Rectangle 47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06" name="Freeform 4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07" name="Line 49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46101" name="Line 50"/>
              <p:cNvSpPr>
                <a:spLocks noChangeShapeType="1"/>
              </p:cNvSpPr>
              <p:nvPr/>
            </p:nvSpPr>
            <p:spPr bwMode="auto">
              <a:xfrm>
                <a:off x="4656" y="288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02" name="Line 51"/>
              <p:cNvSpPr>
                <a:spLocks noChangeShapeType="1"/>
              </p:cNvSpPr>
              <p:nvPr/>
            </p:nvSpPr>
            <p:spPr bwMode="auto">
              <a:xfrm>
                <a:off x="4272" y="288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03" name="Freeform 52"/>
              <p:cNvSpPr>
                <a:spLocks/>
              </p:cNvSpPr>
              <p:nvPr/>
            </p:nvSpPr>
            <p:spPr bwMode="auto">
              <a:xfrm>
                <a:off x="4464" y="2880"/>
                <a:ext cx="432" cy="912"/>
              </a:xfrm>
              <a:custGeom>
                <a:avLst/>
                <a:gdLst>
                  <a:gd name="T0" fmla="*/ 0 w 432"/>
                  <a:gd name="T1" fmla="*/ 816 h 912"/>
                  <a:gd name="T2" fmla="*/ 0 w 432"/>
                  <a:gd name="T3" fmla="*/ 912 h 912"/>
                  <a:gd name="T4" fmla="*/ 432 w 432"/>
                  <a:gd name="T5" fmla="*/ 912 h 912"/>
                  <a:gd name="T6" fmla="*/ 432 w 432"/>
                  <a:gd name="T7" fmla="*/ 0 h 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2"/>
                  <a:gd name="T13" fmla="*/ 0 h 912"/>
                  <a:gd name="T14" fmla="*/ 432 w 432"/>
                  <a:gd name="T15" fmla="*/ 912 h 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2" h="912">
                    <a:moveTo>
                      <a:pt x="0" y="816"/>
                    </a:moveTo>
                    <a:lnTo>
                      <a:pt x="0" y="912"/>
                    </a:lnTo>
                    <a:lnTo>
                      <a:pt x="432" y="912"/>
                    </a:lnTo>
                    <a:lnTo>
                      <a:pt x="432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04" name="Text Box 53"/>
              <p:cNvSpPr txBox="1">
                <a:spLocks noChangeArrowheads="1"/>
              </p:cNvSpPr>
              <p:nvPr/>
            </p:nvSpPr>
            <p:spPr bwMode="auto">
              <a:xfrm>
                <a:off x="4288" y="3177"/>
                <a:ext cx="394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latin typeface="Verdana" pitchFamily="34" charset="0"/>
                    <a:ea typeface="굴림" pitchFamily="34" charset="-127"/>
                  </a:rPr>
                  <a:t>Add</a:t>
                </a:r>
              </a:p>
            </p:txBody>
          </p:sp>
        </p:grpSp>
        <p:sp>
          <p:nvSpPr>
            <p:cNvPr id="46091" name="Rectangle 54"/>
            <p:cNvSpPr>
              <a:spLocks noChangeArrowheads="1"/>
            </p:cNvSpPr>
            <p:nvPr/>
          </p:nvSpPr>
          <p:spPr bwMode="auto">
            <a:xfrm>
              <a:off x="4464" y="1392"/>
              <a:ext cx="288" cy="8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V4</a:t>
              </a:r>
            </a:p>
          </p:txBody>
        </p:sp>
        <p:sp>
          <p:nvSpPr>
            <p:cNvPr id="46092" name="Rectangle 55"/>
            <p:cNvSpPr>
              <a:spLocks noChangeArrowheads="1"/>
            </p:cNvSpPr>
            <p:nvPr/>
          </p:nvSpPr>
          <p:spPr bwMode="auto">
            <a:xfrm>
              <a:off x="4896" y="1392"/>
              <a:ext cx="288" cy="8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V5</a:t>
              </a:r>
            </a:p>
          </p:txBody>
        </p:sp>
        <p:sp>
          <p:nvSpPr>
            <p:cNvPr id="46093" name="Line 56"/>
            <p:cNvSpPr>
              <a:spLocks noChangeShapeType="1"/>
            </p:cNvSpPr>
            <p:nvPr/>
          </p:nvSpPr>
          <p:spPr bwMode="auto">
            <a:xfrm>
              <a:off x="3840" y="2640"/>
              <a:ext cx="432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094" name="Line 57"/>
            <p:cNvSpPr>
              <a:spLocks noChangeShapeType="1"/>
            </p:cNvSpPr>
            <p:nvPr/>
          </p:nvSpPr>
          <p:spPr bwMode="auto">
            <a:xfrm>
              <a:off x="4656" y="2208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6095" name="Line 58"/>
            <p:cNvSpPr>
              <a:spLocks noChangeShapeType="1"/>
            </p:cNvSpPr>
            <p:nvPr/>
          </p:nvSpPr>
          <p:spPr bwMode="auto">
            <a:xfrm flipV="1">
              <a:off x="4896" y="2208"/>
              <a:ext cx="144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096" name="Text Box 59"/>
            <p:cNvSpPr txBox="1">
              <a:spLocks noChangeArrowheads="1"/>
            </p:cNvSpPr>
            <p:nvPr/>
          </p:nvSpPr>
          <p:spPr bwMode="auto">
            <a:xfrm>
              <a:off x="3954" y="2553"/>
              <a:ext cx="52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Chain</a:t>
              </a:r>
              <a:endParaRPr lang="en-US" altLang="ko-KR" sz="1800" i="1">
                <a:latin typeface="Verdana" pitchFamily="34" charset="0"/>
                <a:ea typeface="굴림" pitchFamily="34" charset="-127"/>
              </a:endParaRPr>
            </a:p>
          </p:txBody>
        </p:sp>
      </p:grpSp>
      <p:sp>
        <p:nvSpPr>
          <p:cNvPr id="46087" name="Text Box 60"/>
          <p:cNvSpPr txBox="1">
            <a:spLocks noChangeArrowheads="1"/>
          </p:cNvSpPr>
          <p:nvPr/>
        </p:nvSpPr>
        <p:spPr bwMode="auto">
          <a:xfrm>
            <a:off x="533400" y="2667000"/>
            <a:ext cx="2470150" cy="13112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LV   v1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MULV v3,v1,v2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ADDV v5, v3, v4</a:t>
            </a:r>
          </a:p>
        </p:txBody>
      </p:sp>
      <p:sp>
        <p:nvSpPr>
          <p:cNvPr id="46088" name="Line 61"/>
          <p:cNvSpPr>
            <a:spLocks noChangeShapeType="1"/>
          </p:cNvSpPr>
          <p:nvPr/>
        </p:nvSpPr>
        <p:spPr bwMode="auto">
          <a:xfrm>
            <a:off x="1676400" y="2971800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6089" name="Line 62"/>
          <p:cNvSpPr>
            <a:spLocks noChangeShapeType="1"/>
          </p:cNvSpPr>
          <p:nvPr/>
        </p:nvSpPr>
        <p:spPr bwMode="auto">
          <a:xfrm>
            <a:off x="1676400" y="34290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3834E5F-45AE-476D-AA29-522A9648B6B9}" type="slidenum">
              <a:rPr lang="en-US" smtClean="0">
                <a:latin typeface="Times New Roman" pitchFamily="18" charset="0"/>
                <a:cs typeface="Arial" charset="0"/>
              </a:rPr>
              <a:pPr/>
              <a:t>17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55675" y="304800"/>
            <a:ext cx="7127875" cy="701675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Chaining Advantage</a:t>
            </a:r>
          </a:p>
        </p:txBody>
      </p:sp>
      <p:grpSp>
        <p:nvGrpSpPr>
          <p:cNvPr id="48131" name="Group 3"/>
          <p:cNvGrpSpPr>
            <a:grpSpLocks/>
          </p:cNvGrpSpPr>
          <p:nvPr/>
        </p:nvGrpSpPr>
        <p:grpSpPr bwMode="auto">
          <a:xfrm>
            <a:off x="304800" y="3940175"/>
            <a:ext cx="8534400" cy="2174875"/>
            <a:chOff x="192" y="2482"/>
            <a:chExt cx="5376" cy="1370"/>
          </a:xfrm>
        </p:grpSpPr>
        <p:sp>
          <p:nvSpPr>
            <p:cNvPr id="48142" name="Rectangle 4"/>
            <p:cNvSpPr>
              <a:spLocks noChangeArrowheads="1"/>
            </p:cNvSpPr>
            <p:nvPr/>
          </p:nvSpPr>
          <p:spPr bwMode="auto">
            <a:xfrm>
              <a:off x="192" y="2482"/>
              <a:ext cx="5376" cy="404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85750" indent="-285750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  <a:buFontTx/>
                <a:buChar char="•"/>
              </a:pPr>
              <a:r>
                <a:rPr lang="en-US" altLang="ko-KR" sz="2000">
                  <a:ea typeface="굴림" pitchFamily="34" charset="-127"/>
                </a:rPr>
                <a:t>With chaining, can start dependent instruction as soon as first result appears</a:t>
              </a:r>
            </a:p>
          </p:txBody>
        </p:sp>
        <p:grpSp>
          <p:nvGrpSpPr>
            <p:cNvPr id="48143" name="Group 5"/>
            <p:cNvGrpSpPr>
              <a:grpSpLocks/>
            </p:cNvGrpSpPr>
            <p:nvPr/>
          </p:nvGrpSpPr>
          <p:grpSpPr bwMode="auto">
            <a:xfrm>
              <a:off x="816" y="3120"/>
              <a:ext cx="2064" cy="732"/>
              <a:chOff x="816" y="3120"/>
              <a:chExt cx="2064" cy="732"/>
            </a:xfrm>
          </p:grpSpPr>
          <p:sp>
            <p:nvSpPr>
              <p:cNvPr id="48144" name="Rectangle 6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1536" cy="240"/>
              </a:xfrm>
              <a:prstGeom prst="rect">
                <a:avLst/>
              </a:prstGeom>
              <a:solidFill>
                <a:srgbClr val="9999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Load</a:t>
                </a:r>
              </a:p>
            </p:txBody>
          </p:sp>
          <p:sp>
            <p:nvSpPr>
              <p:cNvPr id="48145" name="Rectangle 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1536" cy="240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Mul</a:t>
                </a:r>
              </a:p>
            </p:txBody>
          </p:sp>
          <p:sp>
            <p:nvSpPr>
              <p:cNvPr id="48146" name="Rectangle 8"/>
              <p:cNvSpPr>
                <a:spLocks noChangeArrowheads="1"/>
              </p:cNvSpPr>
              <p:nvPr/>
            </p:nvSpPr>
            <p:spPr bwMode="auto">
              <a:xfrm>
                <a:off x="1344" y="3600"/>
                <a:ext cx="1536" cy="252"/>
              </a:xfrm>
              <a:prstGeom prst="rect">
                <a:avLst/>
              </a:prstGeom>
              <a:solidFill>
                <a:schemeClr val="hlink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Add</a:t>
                </a:r>
              </a:p>
            </p:txBody>
          </p:sp>
        </p:grpSp>
      </p:grpSp>
      <p:grpSp>
        <p:nvGrpSpPr>
          <p:cNvPr id="48132" name="Group 9"/>
          <p:cNvGrpSpPr>
            <a:grpSpLocks/>
          </p:cNvGrpSpPr>
          <p:nvPr/>
        </p:nvGrpSpPr>
        <p:grpSpPr bwMode="auto">
          <a:xfrm>
            <a:off x="304800" y="1349375"/>
            <a:ext cx="8534400" cy="2098675"/>
            <a:chOff x="192" y="850"/>
            <a:chExt cx="5376" cy="1322"/>
          </a:xfrm>
        </p:grpSpPr>
        <p:grpSp>
          <p:nvGrpSpPr>
            <p:cNvPr id="48133" name="Group 10"/>
            <p:cNvGrpSpPr>
              <a:grpSpLocks/>
            </p:cNvGrpSpPr>
            <p:nvPr/>
          </p:nvGrpSpPr>
          <p:grpSpPr bwMode="auto">
            <a:xfrm>
              <a:off x="624" y="1440"/>
              <a:ext cx="4608" cy="732"/>
              <a:chOff x="624" y="1440"/>
              <a:chExt cx="4608" cy="732"/>
            </a:xfrm>
          </p:grpSpPr>
          <p:grpSp>
            <p:nvGrpSpPr>
              <p:cNvPr id="48135" name="Group 11"/>
              <p:cNvGrpSpPr>
                <a:grpSpLocks/>
              </p:cNvGrpSpPr>
              <p:nvPr/>
            </p:nvGrpSpPr>
            <p:grpSpPr bwMode="auto">
              <a:xfrm>
                <a:off x="624" y="1440"/>
                <a:ext cx="4608" cy="732"/>
                <a:chOff x="624" y="1440"/>
                <a:chExt cx="4608" cy="732"/>
              </a:xfrm>
            </p:grpSpPr>
            <p:sp>
              <p:nvSpPr>
                <p:cNvPr id="48139" name="Rectangle 1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536" cy="240"/>
                </a:xfrm>
                <a:prstGeom prst="rect">
                  <a:avLst/>
                </a:prstGeom>
                <a:solidFill>
                  <a:srgbClr val="9999FF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altLang="ko-KR" sz="1800">
                      <a:solidFill>
                        <a:schemeClr val="bg1"/>
                      </a:solidFill>
                      <a:latin typeface="Verdana" pitchFamily="34" charset="0"/>
                      <a:ea typeface="굴림" pitchFamily="34" charset="-127"/>
                    </a:rPr>
                    <a:t>Load</a:t>
                  </a:r>
                </a:p>
              </p:txBody>
            </p:sp>
            <p:sp>
              <p:nvSpPr>
                <p:cNvPr id="48140" name="Rectangle 13"/>
                <p:cNvSpPr>
                  <a:spLocks noChangeArrowheads="1"/>
                </p:cNvSpPr>
                <p:nvPr/>
              </p:nvSpPr>
              <p:spPr bwMode="auto">
                <a:xfrm>
                  <a:off x="2160" y="1680"/>
                  <a:ext cx="1536" cy="240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altLang="ko-KR" sz="1800">
                      <a:solidFill>
                        <a:schemeClr val="bg1"/>
                      </a:solidFill>
                      <a:latin typeface="Verdana" pitchFamily="34" charset="0"/>
                      <a:ea typeface="굴림" pitchFamily="34" charset="-127"/>
                    </a:rPr>
                    <a:t>Mul</a:t>
                  </a:r>
                </a:p>
              </p:txBody>
            </p:sp>
            <p:sp>
              <p:nvSpPr>
                <p:cNvPr id="48141" name="Rectangle 14"/>
                <p:cNvSpPr>
                  <a:spLocks noChangeArrowheads="1"/>
                </p:cNvSpPr>
                <p:nvPr/>
              </p:nvSpPr>
              <p:spPr bwMode="auto">
                <a:xfrm>
                  <a:off x="3696" y="1920"/>
                  <a:ext cx="1536" cy="252"/>
                </a:xfrm>
                <a:prstGeom prst="rect">
                  <a:avLst/>
                </a:prstGeom>
                <a:solidFill>
                  <a:schemeClr val="hlink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altLang="ko-KR" sz="1800">
                      <a:solidFill>
                        <a:schemeClr val="bg1"/>
                      </a:solidFill>
                      <a:latin typeface="Verdana" pitchFamily="34" charset="0"/>
                      <a:ea typeface="굴림" pitchFamily="34" charset="-127"/>
                    </a:rPr>
                    <a:t>Add</a:t>
                  </a:r>
                </a:p>
              </p:txBody>
            </p:sp>
          </p:grpSp>
          <p:grpSp>
            <p:nvGrpSpPr>
              <p:cNvPr id="48136" name="Group 15"/>
              <p:cNvGrpSpPr>
                <a:grpSpLocks/>
              </p:cNvGrpSpPr>
              <p:nvPr/>
            </p:nvGrpSpPr>
            <p:grpSpPr bwMode="auto">
              <a:xfrm>
                <a:off x="1108" y="1900"/>
                <a:ext cx="812" cy="231"/>
                <a:chOff x="1108" y="1900"/>
                <a:chExt cx="812" cy="231"/>
              </a:xfrm>
            </p:grpSpPr>
            <p:sp>
              <p:nvSpPr>
                <p:cNvPr id="48137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584" y="2016"/>
                  <a:ext cx="3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8138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108" y="1900"/>
                  <a:ext cx="470" cy="231"/>
                </a:xfrm>
                <a:prstGeom prst="rect">
                  <a:avLst/>
                </a:prstGeom>
                <a:noFill/>
                <a:ln w="31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altLang="ko-KR" sz="1800">
                      <a:latin typeface="Verdana" pitchFamily="34" charset="0"/>
                      <a:ea typeface="굴림" pitchFamily="34" charset="-127"/>
                    </a:rPr>
                    <a:t>Time</a:t>
                  </a:r>
                </a:p>
              </p:txBody>
            </p:sp>
          </p:grpSp>
        </p:grpSp>
        <p:sp>
          <p:nvSpPr>
            <p:cNvPr id="48134" name="Rectangle 18"/>
            <p:cNvSpPr>
              <a:spLocks noChangeArrowheads="1"/>
            </p:cNvSpPr>
            <p:nvPr/>
          </p:nvSpPr>
          <p:spPr bwMode="auto">
            <a:xfrm>
              <a:off x="192" y="850"/>
              <a:ext cx="5376" cy="404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85750" indent="-285750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  <a:buFontTx/>
                <a:buChar char="•"/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Without chaining, must wait for last element of result to be written before starting dependent instruction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D19762-12BC-4A6A-80C3-4C2D5C4F9DE8}" type="slidenum">
              <a:rPr lang="en-US" smtClean="0">
                <a:latin typeface="Times New Roman" pitchFamily="18" charset="0"/>
                <a:cs typeface="Arial" charset="0"/>
              </a:rPr>
              <a:pPr/>
              <a:t>18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7162800" cy="6858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Startup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924800" cy="1328738"/>
          </a:xfrm>
        </p:spPr>
        <p:txBody>
          <a:bodyPr anchor="ctr">
            <a:spAutoFit/>
          </a:bodyPr>
          <a:lstStyle/>
          <a:p>
            <a:pPr>
              <a:buFontTx/>
              <a:buNone/>
            </a:pPr>
            <a:r>
              <a:rPr lang="en-US" altLang="ko-KR" smtClean="0">
                <a:ea typeface="굴림" pitchFamily="34" charset="-127"/>
              </a:rPr>
              <a:t>Two components of vector startup penalty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functional unit latency (time through pipeline)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dead time or recovery time (time before another vector instruction can start down pipeline)</a:t>
            </a:r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685800" y="2743200"/>
            <a:ext cx="1905000" cy="381000"/>
            <a:chOff x="480" y="1776"/>
            <a:chExt cx="1200" cy="240"/>
          </a:xfrm>
        </p:grpSpPr>
        <p:sp>
          <p:nvSpPr>
            <p:cNvPr id="50253" name="Rectangle 5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54" name="Rectangle 6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5" name="Rectangle 7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6" name="Rectangle 8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7" name="Rectangle 9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1" name="Group 10"/>
          <p:cNvGrpSpPr>
            <a:grpSpLocks/>
          </p:cNvGrpSpPr>
          <p:nvPr/>
        </p:nvGrpSpPr>
        <p:grpSpPr bwMode="auto">
          <a:xfrm>
            <a:off x="1066800" y="3124200"/>
            <a:ext cx="1905000" cy="381000"/>
            <a:chOff x="480" y="1776"/>
            <a:chExt cx="1200" cy="240"/>
          </a:xfrm>
        </p:grpSpPr>
        <p:sp>
          <p:nvSpPr>
            <p:cNvPr id="50248" name="Rectangle 11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49" name="Rectangle 12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0" name="Rectangle 13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1" name="Rectangle 14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2" name="Rectangle 15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2" name="Group 16"/>
          <p:cNvGrpSpPr>
            <a:grpSpLocks/>
          </p:cNvGrpSpPr>
          <p:nvPr/>
        </p:nvGrpSpPr>
        <p:grpSpPr bwMode="auto">
          <a:xfrm>
            <a:off x="1447800" y="3505200"/>
            <a:ext cx="1905000" cy="381000"/>
            <a:chOff x="480" y="1776"/>
            <a:chExt cx="1200" cy="240"/>
          </a:xfrm>
        </p:grpSpPr>
        <p:sp>
          <p:nvSpPr>
            <p:cNvPr id="50243" name="Rectangle 17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44" name="Rectangle 18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5" name="Rectangle 19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6" name="Rectangle 20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7" name="Rectangle 21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3" name="Group 22"/>
          <p:cNvGrpSpPr>
            <a:grpSpLocks/>
          </p:cNvGrpSpPr>
          <p:nvPr/>
        </p:nvGrpSpPr>
        <p:grpSpPr bwMode="auto">
          <a:xfrm>
            <a:off x="1828800" y="3886200"/>
            <a:ext cx="1905000" cy="381000"/>
            <a:chOff x="480" y="1776"/>
            <a:chExt cx="1200" cy="240"/>
          </a:xfrm>
        </p:grpSpPr>
        <p:sp>
          <p:nvSpPr>
            <p:cNvPr id="50238" name="Rectangle 23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39" name="Rectangle 24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0" name="Rectangle 25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1" name="Rectangle 26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2" name="Rectangle 27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4" name="Group 28"/>
          <p:cNvGrpSpPr>
            <a:grpSpLocks/>
          </p:cNvGrpSpPr>
          <p:nvPr/>
        </p:nvGrpSpPr>
        <p:grpSpPr bwMode="auto">
          <a:xfrm>
            <a:off x="2209800" y="4267200"/>
            <a:ext cx="1905000" cy="381000"/>
            <a:chOff x="480" y="1776"/>
            <a:chExt cx="1200" cy="240"/>
          </a:xfrm>
        </p:grpSpPr>
        <p:sp>
          <p:nvSpPr>
            <p:cNvPr id="50233" name="Rectangle 29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34" name="Rectangle 30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5" name="Rectangle 31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6" name="Rectangle 32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7" name="Rectangle 33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5" name="Group 34"/>
          <p:cNvGrpSpPr>
            <a:grpSpLocks/>
          </p:cNvGrpSpPr>
          <p:nvPr/>
        </p:nvGrpSpPr>
        <p:grpSpPr bwMode="auto">
          <a:xfrm>
            <a:off x="2590800" y="4648200"/>
            <a:ext cx="1905000" cy="381000"/>
            <a:chOff x="480" y="1776"/>
            <a:chExt cx="1200" cy="240"/>
          </a:xfrm>
        </p:grpSpPr>
        <p:sp>
          <p:nvSpPr>
            <p:cNvPr id="50228" name="Rectangle 35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29" name="Rectangle 36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0" name="Rectangle 37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1" name="Rectangle 38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2" name="Rectangle 39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6" name="Group 40"/>
          <p:cNvGrpSpPr>
            <a:grpSpLocks/>
          </p:cNvGrpSpPr>
          <p:nvPr/>
        </p:nvGrpSpPr>
        <p:grpSpPr bwMode="auto">
          <a:xfrm>
            <a:off x="2971800" y="5029200"/>
            <a:ext cx="1905000" cy="381000"/>
            <a:chOff x="480" y="1776"/>
            <a:chExt cx="1200" cy="240"/>
          </a:xfrm>
        </p:grpSpPr>
        <p:sp>
          <p:nvSpPr>
            <p:cNvPr id="50223" name="Rectangle 41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24" name="Rectangle 42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5" name="Rectangle 43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6" name="Rectangle 44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7" name="Rectangle 45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7" name="Group 46"/>
          <p:cNvGrpSpPr>
            <a:grpSpLocks/>
          </p:cNvGrpSpPr>
          <p:nvPr/>
        </p:nvGrpSpPr>
        <p:grpSpPr bwMode="auto">
          <a:xfrm>
            <a:off x="3352800" y="5410200"/>
            <a:ext cx="1905000" cy="381000"/>
            <a:chOff x="480" y="1776"/>
            <a:chExt cx="1200" cy="240"/>
          </a:xfrm>
        </p:grpSpPr>
        <p:sp>
          <p:nvSpPr>
            <p:cNvPr id="50218" name="Rectangle 47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19" name="Rectangle 48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0" name="Rectangle 49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1" name="Rectangle 50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2" name="Rectangle 51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8" name="Group 52"/>
          <p:cNvGrpSpPr>
            <a:grpSpLocks/>
          </p:cNvGrpSpPr>
          <p:nvPr/>
        </p:nvGrpSpPr>
        <p:grpSpPr bwMode="auto">
          <a:xfrm>
            <a:off x="3733800" y="5791200"/>
            <a:ext cx="1905000" cy="381000"/>
            <a:chOff x="480" y="1776"/>
            <a:chExt cx="1200" cy="240"/>
          </a:xfrm>
        </p:grpSpPr>
        <p:sp>
          <p:nvSpPr>
            <p:cNvPr id="50213" name="Rectangle 53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14" name="Rectangle 54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5" name="Rectangle 55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6" name="Rectangle 56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7" name="Rectangle 57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9" name="Group 58"/>
          <p:cNvGrpSpPr>
            <a:grpSpLocks/>
          </p:cNvGrpSpPr>
          <p:nvPr/>
        </p:nvGrpSpPr>
        <p:grpSpPr bwMode="auto">
          <a:xfrm>
            <a:off x="4114800" y="6172200"/>
            <a:ext cx="1905000" cy="381000"/>
            <a:chOff x="480" y="1776"/>
            <a:chExt cx="1200" cy="240"/>
          </a:xfrm>
        </p:grpSpPr>
        <p:sp>
          <p:nvSpPr>
            <p:cNvPr id="50208" name="Rectangle 59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09" name="Rectangle 60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0" name="Rectangle 61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1" name="Rectangle 62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2" name="Rectangle 63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sp>
        <p:nvSpPr>
          <p:cNvPr id="50190" name="Line 64"/>
          <p:cNvSpPr>
            <a:spLocks noChangeShapeType="1"/>
          </p:cNvSpPr>
          <p:nvPr/>
        </p:nvSpPr>
        <p:spPr bwMode="auto">
          <a:xfrm>
            <a:off x="6858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191" name="Line 65"/>
          <p:cNvSpPr>
            <a:spLocks noChangeShapeType="1"/>
          </p:cNvSpPr>
          <p:nvPr/>
        </p:nvSpPr>
        <p:spPr bwMode="auto">
          <a:xfrm>
            <a:off x="25908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192" name="Line 66"/>
          <p:cNvSpPr>
            <a:spLocks noChangeShapeType="1"/>
          </p:cNvSpPr>
          <p:nvPr/>
        </p:nvSpPr>
        <p:spPr bwMode="auto">
          <a:xfrm>
            <a:off x="685800" y="25146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193" name="Text Box 67"/>
          <p:cNvSpPr txBox="1">
            <a:spLocks noChangeArrowheads="1"/>
          </p:cNvSpPr>
          <p:nvPr/>
        </p:nvSpPr>
        <p:spPr bwMode="auto">
          <a:xfrm>
            <a:off x="517525" y="2073275"/>
            <a:ext cx="227806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Functional Unit Latency</a:t>
            </a:r>
          </a:p>
        </p:txBody>
      </p:sp>
      <p:sp>
        <p:nvSpPr>
          <p:cNvPr id="50194" name="Line 68"/>
          <p:cNvSpPr>
            <a:spLocks noChangeShapeType="1"/>
          </p:cNvSpPr>
          <p:nvPr/>
        </p:nvSpPr>
        <p:spPr bwMode="auto">
          <a:xfrm>
            <a:off x="1828800" y="43434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0195" name="Line 69"/>
          <p:cNvSpPr>
            <a:spLocks noChangeShapeType="1"/>
          </p:cNvSpPr>
          <p:nvPr/>
        </p:nvSpPr>
        <p:spPr bwMode="auto">
          <a:xfrm>
            <a:off x="33528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0196" name="Line 70"/>
          <p:cNvSpPr>
            <a:spLocks noChangeShapeType="1"/>
          </p:cNvSpPr>
          <p:nvPr/>
        </p:nvSpPr>
        <p:spPr bwMode="auto">
          <a:xfrm>
            <a:off x="1828800" y="6019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197" name="Text Box 71"/>
          <p:cNvSpPr txBox="1">
            <a:spLocks noChangeArrowheads="1"/>
          </p:cNvSpPr>
          <p:nvPr/>
        </p:nvSpPr>
        <p:spPr bwMode="auto">
          <a:xfrm>
            <a:off x="2063750" y="5730875"/>
            <a:ext cx="114458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Dead Time</a:t>
            </a:r>
          </a:p>
        </p:txBody>
      </p:sp>
      <p:sp>
        <p:nvSpPr>
          <p:cNvPr id="50198" name="Line 72"/>
          <p:cNvSpPr>
            <a:spLocks noChangeShapeType="1"/>
          </p:cNvSpPr>
          <p:nvPr/>
        </p:nvSpPr>
        <p:spPr bwMode="auto">
          <a:xfrm>
            <a:off x="6400800" y="27432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199" name="Line 73"/>
          <p:cNvSpPr>
            <a:spLocks noChangeShapeType="1"/>
          </p:cNvSpPr>
          <p:nvPr/>
        </p:nvSpPr>
        <p:spPr bwMode="auto">
          <a:xfrm>
            <a:off x="6400800" y="38862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200" name="Line 74"/>
          <p:cNvSpPr>
            <a:spLocks noChangeShapeType="1"/>
          </p:cNvSpPr>
          <p:nvPr/>
        </p:nvSpPr>
        <p:spPr bwMode="auto">
          <a:xfrm>
            <a:off x="6400800" y="53340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201" name="Line 75"/>
          <p:cNvSpPr>
            <a:spLocks noChangeShapeType="1"/>
          </p:cNvSpPr>
          <p:nvPr/>
        </p:nvSpPr>
        <p:spPr bwMode="auto">
          <a:xfrm>
            <a:off x="6400800" y="64770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202" name="Line 76"/>
          <p:cNvSpPr>
            <a:spLocks noChangeShapeType="1"/>
          </p:cNvSpPr>
          <p:nvPr/>
        </p:nvSpPr>
        <p:spPr bwMode="auto">
          <a:xfrm>
            <a:off x="7239000" y="2743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203" name="Line 77"/>
          <p:cNvSpPr>
            <a:spLocks noChangeShapeType="1"/>
          </p:cNvSpPr>
          <p:nvPr/>
        </p:nvSpPr>
        <p:spPr bwMode="auto">
          <a:xfrm>
            <a:off x="7239000" y="38862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0204" name="Line 78"/>
          <p:cNvSpPr>
            <a:spLocks noChangeShapeType="1"/>
          </p:cNvSpPr>
          <p:nvPr/>
        </p:nvSpPr>
        <p:spPr bwMode="auto">
          <a:xfrm>
            <a:off x="7239000" y="5334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0205" name="Text Box 79"/>
          <p:cNvSpPr txBox="1">
            <a:spLocks noChangeArrowheads="1"/>
          </p:cNvSpPr>
          <p:nvPr/>
        </p:nvSpPr>
        <p:spPr bwMode="auto">
          <a:xfrm>
            <a:off x="6110288" y="3140075"/>
            <a:ext cx="22431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solidFill>
                  <a:schemeClr val="hlink"/>
                </a:solidFill>
                <a:latin typeface="Verdana" pitchFamily="34" charset="0"/>
                <a:ea typeface="굴림" pitchFamily="34" charset="-127"/>
              </a:rPr>
              <a:t>First Vector Instruction</a:t>
            </a:r>
          </a:p>
        </p:txBody>
      </p:sp>
      <p:sp>
        <p:nvSpPr>
          <p:cNvPr id="50206" name="Text Box 80"/>
          <p:cNvSpPr txBox="1">
            <a:spLocks noChangeArrowheads="1"/>
          </p:cNvSpPr>
          <p:nvPr/>
        </p:nvSpPr>
        <p:spPr bwMode="auto">
          <a:xfrm>
            <a:off x="6130925" y="5730875"/>
            <a:ext cx="25050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solidFill>
                  <a:schemeClr val="accent2"/>
                </a:solidFill>
                <a:latin typeface="Verdana" pitchFamily="34" charset="0"/>
                <a:ea typeface="굴림" pitchFamily="34" charset="-127"/>
              </a:rPr>
              <a:t>Second Vector Instruction</a:t>
            </a:r>
          </a:p>
        </p:txBody>
      </p:sp>
      <p:sp>
        <p:nvSpPr>
          <p:cNvPr id="50207" name="Text Box 81"/>
          <p:cNvSpPr txBox="1">
            <a:spLocks noChangeArrowheads="1"/>
          </p:cNvSpPr>
          <p:nvPr/>
        </p:nvSpPr>
        <p:spPr bwMode="auto">
          <a:xfrm>
            <a:off x="6662738" y="4435475"/>
            <a:ext cx="114458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Dead 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5F0D261-6063-4864-90BD-6B22EC803434}" type="slidenum">
              <a:rPr lang="en-US" smtClean="0">
                <a:latin typeface="Times New Roman" pitchFamily="18" charset="0"/>
                <a:cs typeface="Arial" charset="0"/>
              </a:rPr>
              <a:pPr/>
              <a:t>19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543800" cy="4572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Dead Time and Short Vectors</a:t>
            </a:r>
          </a:p>
        </p:txBody>
      </p:sp>
      <p:grpSp>
        <p:nvGrpSpPr>
          <p:cNvPr id="52227" name="Group 3"/>
          <p:cNvGrpSpPr>
            <a:grpSpLocks/>
          </p:cNvGrpSpPr>
          <p:nvPr/>
        </p:nvGrpSpPr>
        <p:grpSpPr bwMode="auto">
          <a:xfrm>
            <a:off x="914400" y="1066800"/>
            <a:ext cx="304800" cy="304800"/>
            <a:chOff x="672" y="1248"/>
            <a:chExt cx="192" cy="192"/>
          </a:xfrm>
        </p:grpSpPr>
        <p:sp>
          <p:nvSpPr>
            <p:cNvPr id="52388" name="Rectangle 4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89" name="Oval 5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28" name="Group 6"/>
          <p:cNvGrpSpPr>
            <a:grpSpLocks/>
          </p:cNvGrpSpPr>
          <p:nvPr/>
        </p:nvGrpSpPr>
        <p:grpSpPr bwMode="auto">
          <a:xfrm>
            <a:off x="1219200" y="1066800"/>
            <a:ext cx="304800" cy="304800"/>
            <a:chOff x="672" y="1248"/>
            <a:chExt cx="192" cy="192"/>
          </a:xfrm>
        </p:grpSpPr>
        <p:sp>
          <p:nvSpPr>
            <p:cNvPr id="52386" name="Rectangle 7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87" name="Oval 8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29" name="Group 9"/>
          <p:cNvGrpSpPr>
            <a:grpSpLocks/>
          </p:cNvGrpSpPr>
          <p:nvPr/>
        </p:nvGrpSpPr>
        <p:grpSpPr bwMode="auto">
          <a:xfrm>
            <a:off x="914400" y="1371600"/>
            <a:ext cx="304800" cy="304800"/>
            <a:chOff x="672" y="1248"/>
            <a:chExt cx="192" cy="192"/>
          </a:xfrm>
        </p:grpSpPr>
        <p:sp>
          <p:nvSpPr>
            <p:cNvPr id="52384" name="Rectangle 10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85" name="Oval 11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0" name="Group 12"/>
          <p:cNvGrpSpPr>
            <a:grpSpLocks/>
          </p:cNvGrpSpPr>
          <p:nvPr/>
        </p:nvGrpSpPr>
        <p:grpSpPr bwMode="auto">
          <a:xfrm>
            <a:off x="1219200" y="1371600"/>
            <a:ext cx="304800" cy="304800"/>
            <a:chOff x="672" y="1248"/>
            <a:chExt cx="192" cy="192"/>
          </a:xfrm>
        </p:grpSpPr>
        <p:sp>
          <p:nvSpPr>
            <p:cNvPr id="52382" name="Rectangle 13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83" name="Oval 14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1" name="Group 15"/>
          <p:cNvGrpSpPr>
            <a:grpSpLocks/>
          </p:cNvGrpSpPr>
          <p:nvPr/>
        </p:nvGrpSpPr>
        <p:grpSpPr bwMode="auto">
          <a:xfrm>
            <a:off x="914400" y="1676400"/>
            <a:ext cx="304800" cy="304800"/>
            <a:chOff x="672" y="1248"/>
            <a:chExt cx="192" cy="192"/>
          </a:xfrm>
        </p:grpSpPr>
        <p:sp>
          <p:nvSpPr>
            <p:cNvPr id="52380" name="Rectangle 16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81" name="Oval 17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2" name="Group 18"/>
          <p:cNvGrpSpPr>
            <a:grpSpLocks/>
          </p:cNvGrpSpPr>
          <p:nvPr/>
        </p:nvGrpSpPr>
        <p:grpSpPr bwMode="auto">
          <a:xfrm>
            <a:off x="1219200" y="1676400"/>
            <a:ext cx="304800" cy="304800"/>
            <a:chOff x="672" y="1248"/>
            <a:chExt cx="192" cy="192"/>
          </a:xfrm>
        </p:grpSpPr>
        <p:sp>
          <p:nvSpPr>
            <p:cNvPr id="52378" name="Rectangle 19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79" name="Oval 20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3" name="Group 21"/>
          <p:cNvGrpSpPr>
            <a:grpSpLocks/>
          </p:cNvGrpSpPr>
          <p:nvPr/>
        </p:nvGrpSpPr>
        <p:grpSpPr bwMode="auto">
          <a:xfrm>
            <a:off x="914400" y="1981200"/>
            <a:ext cx="304800" cy="304800"/>
            <a:chOff x="672" y="1248"/>
            <a:chExt cx="192" cy="192"/>
          </a:xfrm>
        </p:grpSpPr>
        <p:sp>
          <p:nvSpPr>
            <p:cNvPr id="52376" name="Rectangle 22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77" name="Oval 23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4" name="Group 24"/>
          <p:cNvGrpSpPr>
            <a:grpSpLocks/>
          </p:cNvGrpSpPr>
          <p:nvPr/>
        </p:nvGrpSpPr>
        <p:grpSpPr bwMode="auto">
          <a:xfrm>
            <a:off x="1219200" y="1981200"/>
            <a:ext cx="304800" cy="304800"/>
            <a:chOff x="672" y="1248"/>
            <a:chExt cx="192" cy="192"/>
          </a:xfrm>
        </p:grpSpPr>
        <p:sp>
          <p:nvSpPr>
            <p:cNvPr id="52374" name="Rectangle 25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75" name="Oval 26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sp>
        <p:nvSpPr>
          <p:cNvPr id="52235" name="Freeform 27"/>
          <p:cNvSpPr>
            <a:spLocks/>
          </p:cNvSpPr>
          <p:nvPr/>
        </p:nvSpPr>
        <p:spPr bwMode="auto">
          <a:xfrm>
            <a:off x="914400" y="838200"/>
            <a:ext cx="609600" cy="1447800"/>
          </a:xfrm>
          <a:custGeom>
            <a:avLst/>
            <a:gdLst>
              <a:gd name="T0" fmla="*/ 0 w 384"/>
              <a:gd name="T1" fmla="*/ 0 h 912"/>
              <a:gd name="T2" fmla="*/ 0 w 384"/>
              <a:gd name="T3" fmla="*/ 2147483647 h 912"/>
              <a:gd name="T4" fmla="*/ 967740089 w 384"/>
              <a:gd name="T5" fmla="*/ 2147483647 h 912"/>
              <a:gd name="T6" fmla="*/ 967740089 w 384"/>
              <a:gd name="T7" fmla="*/ 120967517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912"/>
              <a:gd name="T14" fmla="*/ 384 w 384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912">
                <a:moveTo>
                  <a:pt x="0" y="0"/>
                </a:moveTo>
                <a:lnTo>
                  <a:pt x="0" y="912"/>
                </a:lnTo>
                <a:lnTo>
                  <a:pt x="384" y="912"/>
                </a:lnTo>
                <a:lnTo>
                  <a:pt x="384" y="48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52236" name="Group 28"/>
          <p:cNvGrpSpPr>
            <a:grpSpLocks/>
          </p:cNvGrpSpPr>
          <p:nvPr/>
        </p:nvGrpSpPr>
        <p:grpSpPr bwMode="auto">
          <a:xfrm>
            <a:off x="914400" y="2286000"/>
            <a:ext cx="304800" cy="304800"/>
            <a:chOff x="672" y="1248"/>
            <a:chExt cx="192" cy="192"/>
          </a:xfrm>
        </p:grpSpPr>
        <p:sp>
          <p:nvSpPr>
            <p:cNvPr id="52372" name="Rectangle 29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73" name="Oval 30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7" name="Group 31"/>
          <p:cNvGrpSpPr>
            <a:grpSpLocks/>
          </p:cNvGrpSpPr>
          <p:nvPr/>
        </p:nvGrpSpPr>
        <p:grpSpPr bwMode="auto">
          <a:xfrm>
            <a:off x="1219200" y="2286000"/>
            <a:ext cx="304800" cy="304800"/>
            <a:chOff x="672" y="1248"/>
            <a:chExt cx="192" cy="192"/>
          </a:xfrm>
        </p:grpSpPr>
        <p:sp>
          <p:nvSpPr>
            <p:cNvPr id="52370" name="Rectangle 32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71" name="Oval 33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8" name="Group 34"/>
          <p:cNvGrpSpPr>
            <a:grpSpLocks/>
          </p:cNvGrpSpPr>
          <p:nvPr/>
        </p:nvGrpSpPr>
        <p:grpSpPr bwMode="auto">
          <a:xfrm>
            <a:off x="914400" y="2590800"/>
            <a:ext cx="304800" cy="304800"/>
            <a:chOff x="672" y="1248"/>
            <a:chExt cx="192" cy="192"/>
          </a:xfrm>
        </p:grpSpPr>
        <p:sp>
          <p:nvSpPr>
            <p:cNvPr id="52368" name="Rectangle 35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69" name="Oval 36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9" name="Group 37"/>
          <p:cNvGrpSpPr>
            <a:grpSpLocks/>
          </p:cNvGrpSpPr>
          <p:nvPr/>
        </p:nvGrpSpPr>
        <p:grpSpPr bwMode="auto">
          <a:xfrm>
            <a:off x="1219200" y="2590800"/>
            <a:ext cx="304800" cy="304800"/>
            <a:chOff x="672" y="1248"/>
            <a:chExt cx="192" cy="192"/>
          </a:xfrm>
        </p:grpSpPr>
        <p:sp>
          <p:nvSpPr>
            <p:cNvPr id="52366" name="Rectangle 38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67" name="Oval 39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0" name="Group 40"/>
          <p:cNvGrpSpPr>
            <a:grpSpLocks/>
          </p:cNvGrpSpPr>
          <p:nvPr/>
        </p:nvGrpSpPr>
        <p:grpSpPr bwMode="auto">
          <a:xfrm>
            <a:off x="914400" y="2895600"/>
            <a:ext cx="304800" cy="304800"/>
            <a:chOff x="672" y="1248"/>
            <a:chExt cx="192" cy="192"/>
          </a:xfrm>
        </p:grpSpPr>
        <p:sp>
          <p:nvSpPr>
            <p:cNvPr id="52364" name="Rectangle 41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65" name="Oval 42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1" name="Group 43"/>
          <p:cNvGrpSpPr>
            <a:grpSpLocks/>
          </p:cNvGrpSpPr>
          <p:nvPr/>
        </p:nvGrpSpPr>
        <p:grpSpPr bwMode="auto">
          <a:xfrm>
            <a:off x="1219200" y="2895600"/>
            <a:ext cx="304800" cy="304800"/>
            <a:chOff x="672" y="1248"/>
            <a:chExt cx="192" cy="192"/>
          </a:xfrm>
        </p:grpSpPr>
        <p:sp>
          <p:nvSpPr>
            <p:cNvPr id="52362" name="Rectangle 44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63" name="Oval 45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2" name="Group 46"/>
          <p:cNvGrpSpPr>
            <a:grpSpLocks/>
          </p:cNvGrpSpPr>
          <p:nvPr/>
        </p:nvGrpSpPr>
        <p:grpSpPr bwMode="auto">
          <a:xfrm>
            <a:off x="914400" y="3200400"/>
            <a:ext cx="304800" cy="304800"/>
            <a:chOff x="672" y="1248"/>
            <a:chExt cx="192" cy="192"/>
          </a:xfrm>
        </p:grpSpPr>
        <p:sp>
          <p:nvSpPr>
            <p:cNvPr id="52360" name="Rectangle 47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61" name="Oval 48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3" name="Group 49"/>
          <p:cNvGrpSpPr>
            <a:grpSpLocks/>
          </p:cNvGrpSpPr>
          <p:nvPr/>
        </p:nvGrpSpPr>
        <p:grpSpPr bwMode="auto">
          <a:xfrm>
            <a:off x="1219200" y="3200400"/>
            <a:ext cx="304800" cy="304800"/>
            <a:chOff x="672" y="1248"/>
            <a:chExt cx="192" cy="192"/>
          </a:xfrm>
        </p:grpSpPr>
        <p:sp>
          <p:nvSpPr>
            <p:cNvPr id="52358" name="Rectangle 50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59" name="Oval 51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4" name="Group 52"/>
          <p:cNvGrpSpPr>
            <a:grpSpLocks/>
          </p:cNvGrpSpPr>
          <p:nvPr/>
        </p:nvGrpSpPr>
        <p:grpSpPr bwMode="auto">
          <a:xfrm>
            <a:off x="914400" y="3505200"/>
            <a:ext cx="304800" cy="304800"/>
            <a:chOff x="672" y="2784"/>
            <a:chExt cx="192" cy="192"/>
          </a:xfrm>
        </p:grpSpPr>
        <p:sp>
          <p:nvSpPr>
            <p:cNvPr id="52356" name="Rectangle 53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57" name="Oval 54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5" name="Group 55"/>
          <p:cNvGrpSpPr>
            <a:grpSpLocks/>
          </p:cNvGrpSpPr>
          <p:nvPr/>
        </p:nvGrpSpPr>
        <p:grpSpPr bwMode="auto">
          <a:xfrm>
            <a:off x="1219200" y="3505200"/>
            <a:ext cx="304800" cy="304800"/>
            <a:chOff x="672" y="2784"/>
            <a:chExt cx="192" cy="192"/>
          </a:xfrm>
        </p:grpSpPr>
        <p:sp>
          <p:nvSpPr>
            <p:cNvPr id="52354" name="Rectangle 56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55" name="Oval 57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6" name="Group 58"/>
          <p:cNvGrpSpPr>
            <a:grpSpLocks/>
          </p:cNvGrpSpPr>
          <p:nvPr/>
        </p:nvGrpSpPr>
        <p:grpSpPr bwMode="auto">
          <a:xfrm>
            <a:off x="1219200" y="3810000"/>
            <a:ext cx="304800" cy="304800"/>
            <a:chOff x="672" y="2784"/>
            <a:chExt cx="192" cy="192"/>
          </a:xfrm>
        </p:grpSpPr>
        <p:sp>
          <p:nvSpPr>
            <p:cNvPr id="52352" name="Rectangle 59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53" name="Oval 60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7" name="Group 61"/>
          <p:cNvGrpSpPr>
            <a:grpSpLocks/>
          </p:cNvGrpSpPr>
          <p:nvPr/>
        </p:nvGrpSpPr>
        <p:grpSpPr bwMode="auto">
          <a:xfrm>
            <a:off x="914400" y="3810000"/>
            <a:ext cx="304800" cy="304800"/>
            <a:chOff x="672" y="2784"/>
            <a:chExt cx="192" cy="192"/>
          </a:xfrm>
        </p:grpSpPr>
        <p:sp>
          <p:nvSpPr>
            <p:cNvPr id="52350" name="Rectangle 62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51" name="Oval 63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8" name="Group 64"/>
          <p:cNvGrpSpPr>
            <a:grpSpLocks/>
          </p:cNvGrpSpPr>
          <p:nvPr/>
        </p:nvGrpSpPr>
        <p:grpSpPr bwMode="auto">
          <a:xfrm>
            <a:off x="1219200" y="4114800"/>
            <a:ext cx="304800" cy="304800"/>
            <a:chOff x="672" y="2784"/>
            <a:chExt cx="192" cy="192"/>
          </a:xfrm>
        </p:grpSpPr>
        <p:sp>
          <p:nvSpPr>
            <p:cNvPr id="52348" name="Rectangle 65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49" name="Oval 66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9" name="Group 67"/>
          <p:cNvGrpSpPr>
            <a:grpSpLocks/>
          </p:cNvGrpSpPr>
          <p:nvPr/>
        </p:nvGrpSpPr>
        <p:grpSpPr bwMode="auto">
          <a:xfrm>
            <a:off x="914400" y="4114800"/>
            <a:ext cx="304800" cy="304800"/>
            <a:chOff x="672" y="2784"/>
            <a:chExt cx="192" cy="192"/>
          </a:xfrm>
        </p:grpSpPr>
        <p:sp>
          <p:nvSpPr>
            <p:cNvPr id="52346" name="Rectangle 68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47" name="Oval 69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0" name="Group 70"/>
          <p:cNvGrpSpPr>
            <a:grpSpLocks/>
          </p:cNvGrpSpPr>
          <p:nvPr/>
        </p:nvGrpSpPr>
        <p:grpSpPr bwMode="auto">
          <a:xfrm>
            <a:off x="914400" y="4419600"/>
            <a:ext cx="304800" cy="304800"/>
            <a:chOff x="672" y="2784"/>
            <a:chExt cx="192" cy="192"/>
          </a:xfrm>
        </p:grpSpPr>
        <p:sp>
          <p:nvSpPr>
            <p:cNvPr id="52344" name="Rectangle 71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45" name="Oval 72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1" name="Group 73"/>
          <p:cNvGrpSpPr>
            <a:grpSpLocks/>
          </p:cNvGrpSpPr>
          <p:nvPr/>
        </p:nvGrpSpPr>
        <p:grpSpPr bwMode="auto">
          <a:xfrm>
            <a:off x="1219200" y="4419600"/>
            <a:ext cx="304800" cy="304800"/>
            <a:chOff x="672" y="2784"/>
            <a:chExt cx="192" cy="192"/>
          </a:xfrm>
        </p:grpSpPr>
        <p:sp>
          <p:nvSpPr>
            <p:cNvPr id="52342" name="Rectangle 74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43" name="Oval 75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2" name="Group 76"/>
          <p:cNvGrpSpPr>
            <a:grpSpLocks/>
          </p:cNvGrpSpPr>
          <p:nvPr/>
        </p:nvGrpSpPr>
        <p:grpSpPr bwMode="auto">
          <a:xfrm>
            <a:off x="1219200" y="4724400"/>
            <a:ext cx="304800" cy="304800"/>
            <a:chOff x="672" y="2784"/>
            <a:chExt cx="192" cy="192"/>
          </a:xfrm>
        </p:grpSpPr>
        <p:sp>
          <p:nvSpPr>
            <p:cNvPr id="52340" name="Rectangle 77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41" name="Oval 78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3" name="Group 79"/>
          <p:cNvGrpSpPr>
            <a:grpSpLocks/>
          </p:cNvGrpSpPr>
          <p:nvPr/>
        </p:nvGrpSpPr>
        <p:grpSpPr bwMode="auto">
          <a:xfrm>
            <a:off x="914400" y="4724400"/>
            <a:ext cx="304800" cy="304800"/>
            <a:chOff x="672" y="2784"/>
            <a:chExt cx="192" cy="192"/>
          </a:xfrm>
        </p:grpSpPr>
        <p:sp>
          <p:nvSpPr>
            <p:cNvPr id="52338" name="Rectangle 80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39" name="Oval 81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4" name="Group 82"/>
          <p:cNvGrpSpPr>
            <a:grpSpLocks/>
          </p:cNvGrpSpPr>
          <p:nvPr/>
        </p:nvGrpSpPr>
        <p:grpSpPr bwMode="auto">
          <a:xfrm>
            <a:off x="1219200" y="5029200"/>
            <a:ext cx="304800" cy="304800"/>
            <a:chOff x="672" y="2784"/>
            <a:chExt cx="192" cy="192"/>
          </a:xfrm>
        </p:grpSpPr>
        <p:sp>
          <p:nvSpPr>
            <p:cNvPr id="52336" name="Rectangle 83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37" name="Oval 84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5" name="Group 85"/>
          <p:cNvGrpSpPr>
            <a:grpSpLocks/>
          </p:cNvGrpSpPr>
          <p:nvPr/>
        </p:nvGrpSpPr>
        <p:grpSpPr bwMode="auto">
          <a:xfrm>
            <a:off x="914400" y="5029200"/>
            <a:ext cx="304800" cy="304800"/>
            <a:chOff x="672" y="2784"/>
            <a:chExt cx="192" cy="192"/>
          </a:xfrm>
        </p:grpSpPr>
        <p:sp>
          <p:nvSpPr>
            <p:cNvPr id="52334" name="Rectangle 86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35" name="Oval 87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sp>
        <p:nvSpPr>
          <p:cNvPr id="52256" name="Freeform 88"/>
          <p:cNvSpPr>
            <a:spLocks/>
          </p:cNvSpPr>
          <p:nvPr/>
        </p:nvSpPr>
        <p:spPr bwMode="auto">
          <a:xfrm>
            <a:off x="914400" y="3505200"/>
            <a:ext cx="609600" cy="2133600"/>
          </a:xfrm>
          <a:custGeom>
            <a:avLst/>
            <a:gdLst>
              <a:gd name="T0" fmla="*/ 0 w 384"/>
              <a:gd name="T1" fmla="*/ 2147483647 h 1344"/>
              <a:gd name="T2" fmla="*/ 0 w 384"/>
              <a:gd name="T3" fmla="*/ 0 h 1344"/>
              <a:gd name="T4" fmla="*/ 967740089 w 384"/>
              <a:gd name="T5" fmla="*/ 0 h 1344"/>
              <a:gd name="T6" fmla="*/ 967740089 w 384"/>
              <a:gd name="T7" fmla="*/ 2147483647 h 1344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344"/>
              <a:gd name="T14" fmla="*/ 384 w 384"/>
              <a:gd name="T15" fmla="*/ 1344 h 13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344">
                <a:moveTo>
                  <a:pt x="0" y="1296"/>
                </a:moveTo>
                <a:lnTo>
                  <a:pt x="0" y="0"/>
                </a:lnTo>
                <a:lnTo>
                  <a:pt x="384" y="0"/>
                </a:lnTo>
                <a:lnTo>
                  <a:pt x="384" y="1344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57" name="Text Box 89"/>
          <p:cNvSpPr txBox="1">
            <a:spLocks noChangeArrowheads="1"/>
          </p:cNvSpPr>
          <p:nvPr/>
        </p:nvSpPr>
        <p:spPr bwMode="auto">
          <a:xfrm>
            <a:off x="2209800" y="5251450"/>
            <a:ext cx="2819400" cy="1028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altLang="ko-KR" sz="1400" i="1">
                <a:latin typeface="Verdana" pitchFamily="34" charset="0"/>
                <a:ea typeface="굴림" pitchFamily="34" charset="-127"/>
              </a:rPr>
              <a:t>Cray C90, Two lanes</a:t>
            </a:r>
          </a:p>
          <a:p>
            <a:pPr algn="ctr" eaLnBrk="0" hangingPunct="0">
              <a:spcBef>
                <a:spcPct val="20000"/>
              </a:spcBef>
            </a:pPr>
            <a:r>
              <a:rPr lang="en-US" altLang="ko-KR" sz="1400" i="1">
                <a:latin typeface="Verdana" pitchFamily="34" charset="0"/>
                <a:ea typeface="굴림" pitchFamily="34" charset="-127"/>
              </a:rPr>
              <a:t>4 cycle dead time</a:t>
            </a:r>
          </a:p>
          <a:p>
            <a:pPr algn="ctr" eaLnBrk="0" hangingPunct="0">
              <a:spcBef>
                <a:spcPct val="20000"/>
              </a:spcBef>
            </a:pPr>
            <a:r>
              <a:rPr lang="en-US" altLang="ko-KR" sz="1400" i="1">
                <a:latin typeface="Verdana" pitchFamily="34" charset="0"/>
                <a:ea typeface="굴림" pitchFamily="34" charset="-127"/>
              </a:rPr>
              <a:t>Maximum efficiency 94% with 128 element vectors</a:t>
            </a:r>
          </a:p>
        </p:txBody>
      </p:sp>
      <p:sp>
        <p:nvSpPr>
          <p:cNvPr id="52258" name="Line 90"/>
          <p:cNvSpPr>
            <a:spLocks noChangeShapeType="1"/>
          </p:cNvSpPr>
          <p:nvPr/>
        </p:nvSpPr>
        <p:spPr bwMode="auto">
          <a:xfrm>
            <a:off x="1600200" y="3505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59" name="Line 91"/>
          <p:cNvSpPr>
            <a:spLocks noChangeShapeType="1"/>
          </p:cNvSpPr>
          <p:nvPr/>
        </p:nvSpPr>
        <p:spPr bwMode="auto">
          <a:xfrm>
            <a:off x="1600200" y="2286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60" name="Line 92"/>
          <p:cNvSpPr>
            <a:spLocks noChangeShapeType="1"/>
          </p:cNvSpPr>
          <p:nvPr/>
        </p:nvSpPr>
        <p:spPr bwMode="auto">
          <a:xfrm>
            <a:off x="1752600" y="22860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61" name="Text Box 93"/>
          <p:cNvSpPr txBox="1">
            <a:spLocks noChangeArrowheads="1"/>
          </p:cNvSpPr>
          <p:nvPr/>
        </p:nvSpPr>
        <p:spPr bwMode="auto">
          <a:xfrm>
            <a:off x="1892300" y="2759075"/>
            <a:ext cx="18542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4 cycles dead time</a:t>
            </a:r>
          </a:p>
        </p:txBody>
      </p:sp>
      <p:grpSp>
        <p:nvGrpSpPr>
          <p:cNvPr id="52262" name="Group 94"/>
          <p:cNvGrpSpPr>
            <a:grpSpLocks/>
          </p:cNvGrpSpPr>
          <p:nvPr/>
        </p:nvGrpSpPr>
        <p:grpSpPr bwMode="auto">
          <a:xfrm>
            <a:off x="4725988" y="1905000"/>
            <a:ext cx="4265612" cy="1936750"/>
            <a:chOff x="2977" y="1392"/>
            <a:chExt cx="2687" cy="1220"/>
          </a:xfrm>
        </p:grpSpPr>
        <p:grpSp>
          <p:nvGrpSpPr>
            <p:cNvPr id="52280" name="Group 95"/>
            <p:cNvGrpSpPr>
              <a:grpSpLocks/>
            </p:cNvGrpSpPr>
            <p:nvPr/>
          </p:nvGrpSpPr>
          <p:grpSpPr bwMode="auto">
            <a:xfrm>
              <a:off x="4032" y="1392"/>
              <a:ext cx="1536" cy="384"/>
              <a:chOff x="3024" y="1344"/>
              <a:chExt cx="1536" cy="384"/>
            </a:xfrm>
          </p:grpSpPr>
          <p:grpSp>
            <p:nvGrpSpPr>
              <p:cNvPr id="52284" name="Group 96"/>
              <p:cNvGrpSpPr>
                <a:grpSpLocks/>
              </p:cNvGrpSpPr>
              <p:nvPr/>
            </p:nvGrpSpPr>
            <p:grpSpPr bwMode="auto">
              <a:xfrm>
                <a:off x="3024" y="1344"/>
                <a:ext cx="192" cy="192"/>
                <a:chOff x="672" y="1248"/>
                <a:chExt cx="192" cy="192"/>
              </a:xfrm>
            </p:grpSpPr>
            <p:sp>
              <p:nvSpPr>
                <p:cNvPr id="52332" name="Rectangle 97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33" name="Oval 98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85" name="Group 99"/>
              <p:cNvGrpSpPr>
                <a:grpSpLocks/>
              </p:cNvGrpSpPr>
              <p:nvPr/>
            </p:nvGrpSpPr>
            <p:grpSpPr bwMode="auto">
              <a:xfrm>
                <a:off x="3216" y="1344"/>
                <a:ext cx="192" cy="192"/>
                <a:chOff x="672" y="1248"/>
                <a:chExt cx="192" cy="192"/>
              </a:xfrm>
            </p:grpSpPr>
            <p:sp>
              <p:nvSpPr>
                <p:cNvPr id="52330" name="Rectangle 100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31" name="Oval 101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86" name="Group 102"/>
              <p:cNvGrpSpPr>
                <a:grpSpLocks/>
              </p:cNvGrpSpPr>
              <p:nvPr/>
            </p:nvGrpSpPr>
            <p:grpSpPr bwMode="auto">
              <a:xfrm>
                <a:off x="3792" y="1344"/>
                <a:ext cx="192" cy="192"/>
                <a:chOff x="672" y="1248"/>
                <a:chExt cx="192" cy="192"/>
              </a:xfrm>
            </p:grpSpPr>
            <p:sp>
              <p:nvSpPr>
                <p:cNvPr id="52328" name="Rectangle 103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29" name="Oval 104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87" name="Group 105"/>
              <p:cNvGrpSpPr>
                <a:grpSpLocks/>
              </p:cNvGrpSpPr>
              <p:nvPr/>
            </p:nvGrpSpPr>
            <p:grpSpPr bwMode="auto">
              <a:xfrm>
                <a:off x="3984" y="1344"/>
                <a:ext cx="192" cy="192"/>
                <a:chOff x="672" y="1248"/>
                <a:chExt cx="192" cy="192"/>
              </a:xfrm>
            </p:grpSpPr>
            <p:sp>
              <p:nvSpPr>
                <p:cNvPr id="52326" name="Rectangle 106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27" name="Oval 107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88" name="Group 108"/>
              <p:cNvGrpSpPr>
                <a:grpSpLocks/>
              </p:cNvGrpSpPr>
              <p:nvPr/>
            </p:nvGrpSpPr>
            <p:grpSpPr bwMode="auto">
              <a:xfrm>
                <a:off x="3408" y="1344"/>
                <a:ext cx="192" cy="192"/>
                <a:chOff x="672" y="1248"/>
                <a:chExt cx="192" cy="192"/>
              </a:xfrm>
            </p:grpSpPr>
            <p:sp>
              <p:nvSpPr>
                <p:cNvPr id="52324" name="Rectangle 109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25" name="Oval 110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89" name="Group 111"/>
              <p:cNvGrpSpPr>
                <a:grpSpLocks/>
              </p:cNvGrpSpPr>
              <p:nvPr/>
            </p:nvGrpSpPr>
            <p:grpSpPr bwMode="auto">
              <a:xfrm>
                <a:off x="3600" y="1344"/>
                <a:ext cx="192" cy="192"/>
                <a:chOff x="672" y="1248"/>
                <a:chExt cx="192" cy="192"/>
              </a:xfrm>
            </p:grpSpPr>
            <p:sp>
              <p:nvSpPr>
                <p:cNvPr id="52322" name="Rectangle 112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23" name="Oval 113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0" name="Group 114"/>
              <p:cNvGrpSpPr>
                <a:grpSpLocks/>
              </p:cNvGrpSpPr>
              <p:nvPr/>
            </p:nvGrpSpPr>
            <p:grpSpPr bwMode="auto">
              <a:xfrm>
                <a:off x="4176" y="1344"/>
                <a:ext cx="192" cy="192"/>
                <a:chOff x="672" y="1248"/>
                <a:chExt cx="192" cy="192"/>
              </a:xfrm>
            </p:grpSpPr>
            <p:sp>
              <p:nvSpPr>
                <p:cNvPr id="52320" name="Rectangle 115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21" name="Oval 116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1" name="Group 117"/>
              <p:cNvGrpSpPr>
                <a:grpSpLocks/>
              </p:cNvGrpSpPr>
              <p:nvPr/>
            </p:nvGrpSpPr>
            <p:grpSpPr bwMode="auto">
              <a:xfrm>
                <a:off x="4368" y="1344"/>
                <a:ext cx="192" cy="192"/>
                <a:chOff x="672" y="1248"/>
                <a:chExt cx="192" cy="192"/>
              </a:xfrm>
            </p:grpSpPr>
            <p:sp>
              <p:nvSpPr>
                <p:cNvPr id="52318" name="Rectangle 118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19" name="Oval 119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sp>
            <p:nvSpPr>
              <p:cNvPr id="52292" name="Rectangle 120"/>
              <p:cNvSpPr>
                <a:spLocks noChangeArrowheads="1"/>
              </p:cNvSpPr>
              <p:nvPr/>
            </p:nvSpPr>
            <p:spPr bwMode="auto">
              <a:xfrm>
                <a:off x="3024" y="1344"/>
                <a:ext cx="1536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52293" name="Group 121"/>
              <p:cNvGrpSpPr>
                <a:grpSpLocks/>
              </p:cNvGrpSpPr>
              <p:nvPr/>
            </p:nvGrpSpPr>
            <p:grpSpPr bwMode="auto">
              <a:xfrm>
                <a:off x="3024" y="1536"/>
                <a:ext cx="192" cy="192"/>
                <a:chOff x="672" y="2784"/>
                <a:chExt cx="192" cy="192"/>
              </a:xfrm>
            </p:grpSpPr>
            <p:sp>
              <p:nvSpPr>
                <p:cNvPr id="52316" name="Rectangle 122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17" name="Oval 123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4" name="Group 124"/>
              <p:cNvGrpSpPr>
                <a:grpSpLocks/>
              </p:cNvGrpSpPr>
              <p:nvPr/>
            </p:nvGrpSpPr>
            <p:grpSpPr bwMode="auto">
              <a:xfrm>
                <a:off x="3216" y="1536"/>
                <a:ext cx="192" cy="192"/>
                <a:chOff x="672" y="2784"/>
                <a:chExt cx="192" cy="192"/>
              </a:xfrm>
            </p:grpSpPr>
            <p:sp>
              <p:nvSpPr>
                <p:cNvPr id="52314" name="Rectangle 125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15" name="Oval 126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5" name="Group 127"/>
              <p:cNvGrpSpPr>
                <a:grpSpLocks/>
              </p:cNvGrpSpPr>
              <p:nvPr/>
            </p:nvGrpSpPr>
            <p:grpSpPr bwMode="auto">
              <a:xfrm>
                <a:off x="3408" y="1536"/>
                <a:ext cx="192" cy="192"/>
                <a:chOff x="672" y="2784"/>
                <a:chExt cx="192" cy="192"/>
              </a:xfrm>
            </p:grpSpPr>
            <p:sp>
              <p:nvSpPr>
                <p:cNvPr id="52312" name="Rectangle 128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13" name="Oval 129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6" name="Group 130"/>
              <p:cNvGrpSpPr>
                <a:grpSpLocks/>
              </p:cNvGrpSpPr>
              <p:nvPr/>
            </p:nvGrpSpPr>
            <p:grpSpPr bwMode="auto">
              <a:xfrm>
                <a:off x="3600" y="1536"/>
                <a:ext cx="192" cy="192"/>
                <a:chOff x="672" y="2784"/>
                <a:chExt cx="192" cy="192"/>
              </a:xfrm>
            </p:grpSpPr>
            <p:sp>
              <p:nvSpPr>
                <p:cNvPr id="52310" name="Rectangle 131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11" name="Oval 132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7" name="Group 133"/>
              <p:cNvGrpSpPr>
                <a:grpSpLocks/>
              </p:cNvGrpSpPr>
              <p:nvPr/>
            </p:nvGrpSpPr>
            <p:grpSpPr bwMode="auto">
              <a:xfrm>
                <a:off x="3792" y="1536"/>
                <a:ext cx="192" cy="192"/>
                <a:chOff x="672" y="2784"/>
                <a:chExt cx="192" cy="192"/>
              </a:xfrm>
            </p:grpSpPr>
            <p:sp>
              <p:nvSpPr>
                <p:cNvPr id="52308" name="Rectangle 134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09" name="Oval 135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8" name="Group 136"/>
              <p:cNvGrpSpPr>
                <a:grpSpLocks/>
              </p:cNvGrpSpPr>
              <p:nvPr/>
            </p:nvGrpSpPr>
            <p:grpSpPr bwMode="auto">
              <a:xfrm>
                <a:off x="3984" y="1536"/>
                <a:ext cx="192" cy="192"/>
                <a:chOff x="672" y="2784"/>
                <a:chExt cx="192" cy="192"/>
              </a:xfrm>
            </p:grpSpPr>
            <p:sp>
              <p:nvSpPr>
                <p:cNvPr id="52306" name="Rectangle 137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07" name="Oval 138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9" name="Group 139"/>
              <p:cNvGrpSpPr>
                <a:grpSpLocks/>
              </p:cNvGrpSpPr>
              <p:nvPr/>
            </p:nvGrpSpPr>
            <p:grpSpPr bwMode="auto">
              <a:xfrm>
                <a:off x="4176" y="1536"/>
                <a:ext cx="192" cy="192"/>
                <a:chOff x="672" y="2784"/>
                <a:chExt cx="192" cy="192"/>
              </a:xfrm>
            </p:grpSpPr>
            <p:sp>
              <p:nvSpPr>
                <p:cNvPr id="52304" name="Rectangle 140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05" name="Oval 141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300" name="Group 142"/>
              <p:cNvGrpSpPr>
                <a:grpSpLocks/>
              </p:cNvGrpSpPr>
              <p:nvPr/>
            </p:nvGrpSpPr>
            <p:grpSpPr bwMode="auto">
              <a:xfrm>
                <a:off x="4368" y="1536"/>
                <a:ext cx="192" cy="192"/>
                <a:chOff x="672" y="2784"/>
                <a:chExt cx="192" cy="192"/>
              </a:xfrm>
            </p:grpSpPr>
            <p:sp>
              <p:nvSpPr>
                <p:cNvPr id="52302" name="Rectangle 143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03" name="Oval 144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sp>
            <p:nvSpPr>
              <p:cNvPr id="52301" name="Rectangle 145"/>
              <p:cNvSpPr>
                <a:spLocks noChangeArrowheads="1"/>
              </p:cNvSpPr>
              <p:nvPr/>
            </p:nvSpPr>
            <p:spPr bwMode="auto">
              <a:xfrm>
                <a:off x="3024" y="1536"/>
                <a:ext cx="1536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52281" name="Text Box 146"/>
            <p:cNvSpPr txBox="1">
              <a:spLocks noChangeArrowheads="1"/>
            </p:cNvSpPr>
            <p:nvPr/>
          </p:nvSpPr>
          <p:spPr bwMode="auto">
            <a:xfrm>
              <a:off x="3648" y="1964"/>
              <a:ext cx="2016" cy="6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T0, Eight lanes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No dead time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100% efficiency with 8 element vectors</a:t>
              </a:r>
            </a:p>
          </p:txBody>
        </p:sp>
        <p:sp>
          <p:nvSpPr>
            <p:cNvPr id="52282" name="Text Box 147"/>
            <p:cNvSpPr txBox="1">
              <a:spLocks noChangeArrowheads="1"/>
            </p:cNvSpPr>
            <p:nvPr/>
          </p:nvSpPr>
          <p:spPr bwMode="auto">
            <a:xfrm>
              <a:off x="2977" y="1498"/>
              <a:ext cx="87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400">
                  <a:latin typeface="Verdana" pitchFamily="34" charset="0"/>
                  <a:ea typeface="굴림" pitchFamily="34" charset="-127"/>
                </a:rPr>
                <a:t>No dead time</a:t>
              </a:r>
            </a:p>
          </p:txBody>
        </p:sp>
        <p:sp>
          <p:nvSpPr>
            <p:cNvPr id="52283" name="Line 148"/>
            <p:cNvSpPr>
              <a:spLocks noChangeShapeType="1"/>
            </p:cNvSpPr>
            <p:nvPr/>
          </p:nvSpPr>
          <p:spPr bwMode="auto">
            <a:xfrm>
              <a:off x="388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52263" name="Group 149"/>
          <p:cNvGrpSpPr>
            <a:grpSpLocks/>
          </p:cNvGrpSpPr>
          <p:nvPr/>
        </p:nvGrpSpPr>
        <p:grpSpPr bwMode="auto">
          <a:xfrm>
            <a:off x="1219200" y="5791200"/>
            <a:ext cx="304800" cy="304800"/>
            <a:chOff x="672" y="2784"/>
            <a:chExt cx="192" cy="192"/>
          </a:xfrm>
        </p:grpSpPr>
        <p:sp>
          <p:nvSpPr>
            <p:cNvPr id="52278" name="Rectangle 150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279" name="Oval 151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64" name="Group 152"/>
          <p:cNvGrpSpPr>
            <a:grpSpLocks/>
          </p:cNvGrpSpPr>
          <p:nvPr/>
        </p:nvGrpSpPr>
        <p:grpSpPr bwMode="auto">
          <a:xfrm>
            <a:off x="914400" y="5791200"/>
            <a:ext cx="304800" cy="304800"/>
            <a:chOff x="672" y="2784"/>
            <a:chExt cx="192" cy="192"/>
          </a:xfrm>
        </p:grpSpPr>
        <p:sp>
          <p:nvSpPr>
            <p:cNvPr id="52276" name="Rectangle 153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277" name="Oval 154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65" name="Group 155"/>
          <p:cNvGrpSpPr>
            <a:grpSpLocks/>
          </p:cNvGrpSpPr>
          <p:nvPr/>
        </p:nvGrpSpPr>
        <p:grpSpPr bwMode="auto">
          <a:xfrm>
            <a:off x="1219200" y="6096000"/>
            <a:ext cx="304800" cy="304800"/>
            <a:chOff x="672" y="2784"/>
            <a:chExt cx="192" cy="192"/>
          </a:xfrm>
        </p:grpSpPr>
        <p:sp>
          <p:nvSpPr>
            <p:cNvPr id="52274" name="Rectangle 156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275" name="Oval 157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66" name="Group 158"/>
          <p:cNvGrpSpPr>
            <a:grpSpLocks/>
          </p:cNvGrpSpPr>
          <p:nvPr/>
        </p:nvGrpSpPr>
        <p:grpSpPr bwMode="auto">
          <a:xfrm>
            <a:off x="914400" y="6096000"/>
            <a:ext cx="304800" cy="304800"/>
            <a:chOff x="672" y="2784"/>
            <a:chExt cx="192" cy="192"/>
          </a:xfrm>
        </p:grpSpPr>
        <p:sp>
          <p:nvSpPr>
            <p:cNvPr id="52272" name="Rectangle 159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273" name="Oval 160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sp>
        <p:nvSpPr>
          <p:cNvPr id="52267" name="Freeform 161"/>
          <p:cNvSpPr>
            <a:spLocks/>
          </p:cNvSpPr>
          <p:nvPr/>
        </p:nvSpPr>
        <p:spPr bwMode="auto">
          <a:xfrm>
            <a:off x="914400" y="5638800"/>
            <a:ext cx="609600" cy="762000"/>
          </a:xfrm>
          <a:custGeom>
            <a:avLst/>
            <a:gdLst>
              <a:gd name="T0" fmla="*/ 0 w 384"/>
              <a:gd name="T1" fmla="*/ 0 h 480"/>
              <a:gd name="T2" fmla="*/ 0 w 384"/>
              <a:gd name="T3" fmla="*/ 1209675089 h 480"/>
              <a:gd name="T4" fmla="*/ 967740089 w 384"/>
              <a:gd name="T5" fmla="*/ 1209675089 h 480"/>
              <a:gd name="T6" fmla="*/ 967740089 w 384"/>
              <a:gd name="T7" fmla="*/ 241935038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0"/>
                </a:moveTo>
                <a:lnTo>
                  <a:pt x="0" y="480"/>
                </a:lnTo>
                <a:lnTo>
                  <a:pt x="384" y="480"/>
                </a:lnTo>
                <a:lnTo>
                  <a:pt x="384" y="9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68" name="Line 162"/>
          <p:cNvSpPr>
            <a:spLocks noChangeShapeType="1"/>
          </p:cNvSpPr>
          <p:nvPr/>
        </p:nvSpPr>
        <p:spPr bwMode="auto">
          <a:xfrm>
            <a:off x="1600200" y="6400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69" name="Line 163"/>
          <p:cNvSpPr>
            <a:spLocks noChangeShapeType="1"/>
          </p:cNvSpPr>
          <p:nvPr/>
        </p:nvSpPr>
        <p:spPr bwMode="auto">
          <a:xfrm>
            <a:off x="1752600" y="3505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70" name="Text Box 164"/>
          <p:cNvSpPr txBox="1">
            <a:spLocks noChangeArrowheads="1"/>
          </p:cNvSpPr>
          <p:nvPr/>
        </p:nvSpPr>
        <p:spPr bwMode="auto">
          <a:xfrm>
            <a:off x="1889125" y="4587875"/>
            <a:ext cx="160178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64 cycles active</a:t>
            </a:r>
          </a:p>
        </p:txBody>
      </p:sp>
      <p:sp>
        <p:nvSpPr>
          <p:cNvPr id="52271" name="Line 165"/>
          <p:cNvSpPr>
            <a:spLocks noChangeShapeType="1"/>
          </p:cNvSpPr>
          <p:nvPr/>
        </p:nvSpPr>
        <p:spPr bwMode="auto">
          <a:xfrm>
            <a:off x="12192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1D42A21-09A0-4FF2-B896-CBD94616B700}" type="slidenum">
              <a:rPr lang="en-US" smtClean="0">
                <a:latin typeface="Times New Roman" pitchFamily="18" charset="0"/>
                <a:cs typeface="Arial" charset="0"/>
              </a:rPr>
              <a:pPr/>
              <a:t>2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0200"/>
            <a:ext cx="7292975" cy="4445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Supercomputers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43913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ko-KR" sz="2200" smtClean="0">
                <a:ea typeface="굴림" pitchFamily="34" charset="-127"/>
              </a:rPr>
              <a:t>Definition of a supercomputer:</a:t>
            </a:r>
          </a:p>
          <a:p>
            <a:r>
              <a:rPr lang="en-US" altLang="ko-KR" sz="2200" smtClean="0">
                <a:ea typeface="굴림" pitchFamily="34" charset="-127"/>
              </a:rPr>
              <a:t>Fastest machine in world at given task</a:t>
            </a:r>
          </a:p>
          <a:p>
            <a:r>
              <a:rPr lang="en-US" altLang="ko-KR" sz="2200" smtClean="0">
                <a:ea typeface="굴림" pitchFamily="34" charset="-127"/>
              </a:rPr>
              <a:t>A device to turn a compute-bound problem into an I/O bound problem </a:t>
            </a:r>
          </a:p>
          <a:p>
            <a:r>
              <a:rPr lang="en-US" altLang="ko-KR" sz="2200" smtClean="0">
                <a:ea typeface="굴림" pitchFamily="34" charset="-127"/>
              </a:rPr>
              <a:t>Any machine costing $30M+</a:t>
            </a:r>
          </a:p>
          <a:p>
            <a:r>
              <a:rPr lang="en-US" altLang="ko-KR" sz="2200" smtClean="0">
                <a:ea typeface="굴림" pitchFamily="34" charset="-127"/>
              </a:rPr>
              <a:t>Any machine designed by Seymour Cray</a:t>
            </a:r>
          </a:p>
          <a:p>
            <a:endParaRPr lang="en-US" altLang="ko-KR" sz="2200" smtClean="0">
              <a:ea typeface="굴림" pitchFamily="34" charset="-127"/>
            </a:endParaRPr>
          </a:p>
          <a:p>
            <a:pPr>
              <a:buFontTx/>
              <a:buNone/>
            </a:pPr>
            <a:r>
              <a:rPr lang="en-US" altLang="ko-KR" sz="2200" smtClean="0">
                <a:ea typeface="굴림" pitchFamily="34" charset="-127"/>
              </a:rPr>
              <a:t>CDC6600 (Cray, 1964) regarded as first supercomputer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84FA3C-6743-4B52-9EC2-0E0973B9F920}" type="slidenum">
              <a:rPr lang="en-US" smtClean="0">
                <a:latin typeface="Times New Roman" pitchFamily="18" charset="0"/>
                <a:cs typeface="Arial" charset="0"/>
              </a:rPr>
              <a:pPr/>
              <a:t>20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22338" y="-76200"/>
            <a:ext cx="7162800" cy="1143000"/>
          </a:xfrm>
        </p:spPr>
        <p:txBody>
          <a:bodyPr/>
          <a:lstStyle/>
          <a:p>
            <a:r>
              <a:rPr lang="en-US" altLang="ko-KR" sz="2400" smtClean="0">
                <a:ea typeface="굴림" pitchFamily="34" charset="-127"/>
              </a:rPr>
              <a:t>Vector Memory-Memory versus Vector Register Machines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74713"/>
            <a:ext cx="8001000" cy="1649412"/>
          </a:xfrm>
        </p:spPr>
        <p:txBody>
          <a:bodyPr anchor="ctr">
            <a:spAutoFit/>
          </a:bodyPr>
          <a:lstStyle/>
          <a:p>
            <a:r>
              <a:rPr lang="en-US" altLang="ko-KR" sz="2000" smtClean="0">
                <a:ea typeface="굴림" pitchFamily="34" charset="-127"/>
              </a:rPr>
              <a:t>Vector memory-memory instructions hold all vector operands in main memory</a:t>
            </a:r>
          </a:p>
          <a:p>
            <a:r>
              <a:rPr lang="en-US" altLang="ko-KR" sz="2000" smtClean="0">
                <a:ea typeface="굴림" pitchFamily="34" charset="-127"/>
              </a:rPr>
              <a:t>The first vector machines, CDC Star-100 (‘73) and TI ASC (‘71), were memory-memory machines</a:t>
            </a:r>
          </a:p>
          <a:p>
            <a:r>
              <a:rPr lang="en-US" altLang="ko-KR" sz="2000" smtClean="0">
                <a:ea typeface="굴림" pitchFamily="34" charset="-127"/>
              </a:rPr>
              <a:t>Cray-1 (’76) was first vector register machine</a:t>
            </a: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381000" y="2932113"/>
            <a:ext cx="3200400" cy="2163762"/>
            <a:chOff x="240" y="2016"/>
            <a:chExt cx="2016" cy="1363"/>
          </a:xfrm>
        </p:grpSpPr>
        <p:sp>
          <p:nvSpPr>
            <p:cNvPr id="54289" name="Text Box 5"/>
            <p:cNvSpPr txBox="1">
              <a:spLocks noChangeArrowheads="1"/>
            </p:cNvSpPr>
            <p:nvPr/>
          </p:nvSpPr>
          <p:spPr bwMode="auto">
            <a:xfrm>
              <a:off x="288" y="2316"/>
              <a:ext cx="1931" cy="106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for (i=0; i&lt;N; i++)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{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C[i] = A[i] + B[i];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D[i] = A[i] - B[i];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}</a:t>
              </a:r>
            </a:p>
          </p:txBody>
        </p:sp>
        <p:sp>
          <p:nvSpPr>
            <p:cNvPr id="54290" name="Text Box 6"/>
            <p:cNvSpPr txBox="1">
              <a:spLocks noChangeArrowheads="1"/>
            </p:cNvSpPr>
            <p:nvPr/>
          </p:nvSpPr>
          <p:spPr bwMode="auto">
            <a:xfrm>
              <a:off x="294" y="2073"/>
              <a:ext cx="1698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Example Source Code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40" y="2016"/>
              <a:ext cx="2016" cy="134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4277" name="Group 8"/>
          <p:cNvGrpSpPr>
            <a:grpSpLocks/>
          </p:cNvGrpSpPr>
          <p:nvPr/>
        </p:nvGrpSpPr>
        <p:grpSpPr bwMode="auto">
          <a:xfrm>
            <a:off x="3581400" y="2590800"/>
            <a:ext cx="5334000" cy="1371600"/>
            <a:chOff x="2256" y="1801"/>
            <a:chExt cx="3360" cy="864"/>
          </a:xfrm>
        </p:grpSpPr>
        <p:grpSp>
          <p:nvGrpSpPr>
            <p:cNvPr id="54284" name="Group 9"/>
            <p:cNvGrpSpPr>
              <a:grpSpLocks/>
            </p:cNvGrpSpPr>
            <p:nvPr/>
          </p:nvGrpSpPr>
          <p:grpSpPr bwMode="auto">
            <a:xfrm>
              <a:off x="3168" y="1801"/>
              <a:ext cx="2448" cy="864"/>
              <a:chOff x="3168" y="1801"/>
              <a:chExt cx="2448" cy="864"/>
            </a:xfrm>
          </p:grpSpPr>
          <p:sp>
            <p:nvSpPr>
              <p:cNvPr id="54286" name="Text Box 10"/>
              <p:cNvSpPr txBox="1">
                <a:spLocks noChangeArrowheads="1"/>
              </p:cNvSpPr>
              <p:nvPr/>
            </p:nvSpPr>
            <p:spPr bwMode="auto">
              <a:xfrm>
                <a:off x="3696" y="2089"/>
                <a:ext cx="1153" cy="439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ADDV C, A, B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SUBV D, A, B</a:t>
                </a:r>
                <a:endParaRPr lang="en-US" altLang="ko-KR" sz="1800" b="1">
                  <a:ea typeface="굴림" pitchFamily="34" charset="-127"/>
                </a:endParaRPr>
              </a:p>
            </p:txBody>
          </p:sp>
          <p:sp>
            <p:nvSpPr>
              <p:cNvPr id="54287" name="Text Box 11"/>
              <p:cNvSpPr txBox="1">
                <a:spLocks noChangeArrowheads="1"/>
              </p:cNvSpPr>
              <p:nvPr/>
            </p:nvSpPr>
            <p:spPr bwMode="auto">
              <a:xfrm>
                <a:off x="3222" y="1810"/>
                <a:ext cx="2273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latin typeface="Verdana" pitchFamily="34" charset="0"/>
                    <a:ea typeface="굴림" pitchFamily="34" charset="-127"/>
                  </a:rPr>
                  <a:t>Vector Memory-Memory Code</a:t>
                </a:r>
              </a:p>
            </p:txBody>
          </p:sp>
          <p:sp>
            <p:nvSpPr>
              <p:cNvPr id="54288" name="Rectangle 12"/>
              <p:cNvSpPr>
                <a:spLocks noChangeArrowheads="1"/>
              </p:cNvSpPr>
              <p:nvPr/>
            </p:nvSpPr>
            <p:spPr bwMode="auto">
              <a:xfrm>
                <a:off x="3168" y="1801"/>
                <a:ext cx="2448" cy="86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54285" name="Line 13"/>
            <p:cNvSpPr>
              <a:spLocks noChangeShapeType="1"/>
            </p:cNvSpPr>
            <p:nvPr/>
          </p:nvSpPr>
          <p:spPr bwMode="auto">
            <a:xfrm flipV="1">
              <a:off x="2256" y="2233"/>
              <a:ext cx="912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54278" name="Group 14"/>
          <p:cNvGrpSpPr>
            <a:grpSpLocks/>
          </p:cNvGrpSpPr>
          <p:nvPr/>
        </p:nvGrpSpPr>
        <p:grpSpPr bwMode="auto">
          <a:xfrm>
            <a:off x="3581400" y="3962400"/>
            <a:ext cx="5334000" cy="2511425"/>
            <a:chOff x="2256" y="2665"/>
            <a:chExt cx="3360" cy="1582"/>
          </a:xfrm>
        </p:grpSpPr>
        <p:grpSp>
          <p:nvGrpSpPr>
            <p:cNvPr id="54279" name="Group 15"/>
            <p:cNvGrpSpPr>
              <a:grpSpLocks/>
            </p:cNvGrpSpPr>
            <p:nvPr/>
          </p:nvGrpSpPr>
          <p:grpSpPr bwMode="auto">
            <a:xfrm>
              <a:off x="3168" y="2688"/>
              <a:ext cx="2448" cy="1559"/>
              <a:chOff x="3168" y="2761"/>
              <a:chExt cx="2448" cy="1559"/>
            </a:xfrm>
          </p:grpSpPr>
          <p:sp>
            <p:nvSpPr>
              <p:cNvPr id="54281" name="Text Box 16"/>
              <p:cNvSpPr txBox="1">
                <a:spLocks noChangeArrowheads="1"/>
              </p:cNvSpPr>
              <p:nvPr/>
            </p:nvSpPr>
            <p:spPr bwMode="auto">
              <a:xfrm>
                <a:off x="3648" y="3049"/>
                <a:ext cx="1412" cy="127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LV V1, A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LV V2, B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ADDV V3, V1, V2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SV V3, C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SUBV V4, V1, V2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SV V4, D</a:t>
                </a:r>
                <a:endParaRPr lang="en-US" altLang="ko-KR" sz="1800" b="1">
                  <a:ea typeface="굴림" pitchFamily="34" charset="-127"/>
                </a:endParaRPr>
              </a:p>
            </p:txBody>
          </p:sp>
          <p:sp>
            <p:nvSpPr>
              <p:cNvPr id="54282" name="Text Box 17"/>
              <p:cNvSpPr txBox="1">
                <a:spLocks noChangeArrowheads="1"/>
              </p:cNvSpPr>
              <p:nvPr/>
            </p:nvSpPr>
            <p:spPr bwMode="auto">
              <a:xfrm>
                <a:off x="3218" y="2770"/>
                <a:ext cx="164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latin typeface="Verdana" pitchFamily="34" charset="0"/>
                    <a:ea typeface="굴림" pitchFamily="34" charset="-127"/>
                  </a:rPr>
                  <a:t>Vector Register Code</a:t>
                </a:r>
              </a:p>
            </p:txBody>
          </p:sp>
          <p:sp>
            <p:nvSpPr>
              <p:cNvPr id="54283" name="Rectangle 18"/>
              <p:cNvSpPr>
                <a:spLocks noChangeArrowheads="1"/>
              </p:cNvSpPr>
              <p:nvPr/>
            </p:nvSpPr>
            <p:spPr bwMode="auto">
              <a:xfrm>
                <a:off x="3168" y="2761"/>
                <a:ext cx="2448" cy="153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54280" name="Line 19"/>
            <p:cNvSpPr>
              <a:spLocks noChangeShapeType="1"/>
            </p:cNvSpPr>
            <p:nvPr/>
          </p:nvSpPr>
          <p:spPr bwMode="auto">
            <a:xfrm>
              <a:off x="2256" y="2665"/>
              <a:ext cx="912" cy="9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500A906-1725-4A3D-9BCA-0B6292AF99D9}" type="slidenum">
              <a:rPr lang="en-US" smtClean="0">
                <a:latin typeface="Times New Roman" pitchFamily="18" charset="0"/>
                <a:cs typeface="Arial" charset="0"/>
              </a:rPr>
              <a:pPr/>
              <a:t>21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33425" y="228600"/>
            <a:ext cx="7391400" cy="914400"/>
          </a:xfrm>
        </p:spPr>
        <p:txBody>
          <a:bodyPr/>
          <a:lstStyle/>
          <a:p>
            <a:r>
              <a:rPr lang="en-US" altLang="ko-KR" sz="2400" smtClean="0">
                <a:ea typeface="굴림" pitchFamily="34" charset="-127"/>
              </a:rPr>
              <a:t>Vector Memory-Memory vs. Vector Register Machines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54175"/>
            <a:ext cx="8382000" cy="4189413"/>
          </a:xfrm>
        </p:spPr>
        <p:txBody>
          <a:bodyPr anchor="ctr">
            <a:spAutoFit/>
          </a:bodyPr>
          <a:lstStyle/>
          <a:p>
            <a:r>
              <a:rPr lang="en-US" altLang="ko-KR" sz="2000" smtClean="0">
                <a:ea typeface="굴림" pitchFamily="34" charset="-127"/>
              </a:rPr>
              <a:t>Vector memory-memory architectures (VMMA) require greater main memory bandwidth, why?</a:t>
            </a:r>
          </a:p>
          <a:p>
            <a:pPr lvl="1"/>
            <a:r>
              <a:rPr lang="en-US" altLang="ko-KR" smtClean="0">
                <a:solidFill>
                  <a:schemeClr val="hlink"/>
                </a:solidFill>
                <a:ea typeface="굴림" pitchFamily="34" charset="-127"/>
              </a:rPr>
              <a:t>All operands must be read in and out of memory</a:t>
            </a:r>
          </a:p>
          <a:p>
            <a:r>
              <a:rPr lang="en-US" altLang="ko-KR" sz="2000" smtClean="0">
                <a:ea typeface="굴림" pitchFamily="34" charset="-127"/>
              </a:rPr>
              <a:t>VMMAs make if difficult to overlap execution of multiple vector operations, why? </a:t>
            </a:r>
          </a:p>
          <a:p>
            <a:pPr lvl="1"/>
            <a:r>
              <a:rPr lang="en-US" altLang="ko-KR" smtClean="0">
                <a:solidFill>
                  <a:schemeClr val="hlink"/>
                </a:solidFill>
                <a:ea typeface="굴림" pitchFamily="34" charset="-127"/>
              </a:rPr>
              <a:t>Must check dependencies on memory addresses</a:t>
            </a:r>
          </a:p>
          <a:p>
            <a:r>
              <a:rPr lang="en-US" altLang="ko-KR" sz="2000" smtClean="0">
                <a:ea typeface="굴림" pitchFamily="34" charset="-127"/>
              </a:rPr>
              <a:t>VMMAs incur greater startup latency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Scalar code was faster on CDC Star-100 for vectors &lt; 100 elements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For Cray-1, vector/scalar breakeven point was around 2 elements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Symbol" pitchFamily="18" charset="2"/>
              <a:buChar char="Þ"/>
            </a:pPr>
            <a:r>
              <a:rPr lang="en-US" altLang="ko-KR" sz="2000" i="1" smtClean="0">
                <a:ea typeface="굴림" pitchFamily="34" charset="-127"/>
              </a:rPr>
              <a:t>Apart from CDC follow-ons (Cyber-205, ETA-10) all major vector machines since Cray-1 have had vector register architectures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en-US" altLang="ko-KR" sz="2000" i="1" smtClean="0">
                <a:solidFill>
                  <a:srgbClr val="FF00FF"/>
                </a:solidFill>
                <a:ea typeface="굴림" pitchFamily="34" charset="-127"/>
              </a:rPr>
              <a:t>(we ignore vector memory-memory from now on)</a:t>
            </a:r>
            <a:endParaRPr lang="en-US" altLang="ko-KR" sz="2000" smtClean="0">
              <a:solidFill>
                <a:srgbClr val="FF00FF"/>
              </a:solidFill>
              <a:ea typeface="굴림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4A238F0-271F-455A-96B8-B8313B359269}" type="slidenum">
              <a:rPr lang="en-US" smtClean="0">
                <a:latin typeface="Times New Roman" pitchFamily="18" charset="0"/>
                <a:cs typeface="Arial" charset="0"/>
              </a:rPr>
              <a:pPr/>
              <a:t>22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Acknowledgements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These slides contain material developed and copyright by: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Arvind (MIT)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Krste Asanovic (MIT/UCB)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Joel Emer (Intel/MIT)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James Hoe (CMU)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John Kubiatowicz (UCB)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David Patterson (UCB)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/>
              <a:t>MIT material derived from course 6.823</a:t>
            </a:r>
          </a:p>
          <a:p>
            <a:r>
              <a:rPr lang="en-US" smtClean="0"/>
              <a:t>UCB material derived from course CS252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624542-8C2F-4D5A-B8C5-166E59256B8F}" type="slidenum">
              <a:rPr lang="en-US" smtClean="0">
                <a:latin typeface="Times New Roman" pitchFamily="18" charset="0"/>
                <a:cs typeface="Arial" charset="0"/>
              </a:rPr>
              <a:pPr/>
              <a:t>3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173913" cy="7366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Supercomputer Applications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90538" y="1812925"/>
            <a:ext cx="8229600" cy="44767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ko-KR" altLang="en-US" sz="2400" b="1">
                <a:ea typeface="굴림" pitchFamily="34" charset="-127"/>
              </a:rPr>
              <a:t> </a:t>
            </a:r>
            <a:r>
              <a:rPr lang="en-US" altLang="ko-KR" sz="2200">
                <a:latin typeface="Verdana" pitchFamily="34" charset="0"/>
                <a:ea typeface="굴림" pitchFamily="34" charset="-127"/>
              </a:rPr>
              <a:t>Typical application areas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Military research (nuclear weapons, cryptography)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Scientific research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Weather forecasting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Oil exploration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Industrial design (car crash simulation)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Bioinformatics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Cryptography</a:t>
            </a:r>
          </a:p>
          <a:p>
            <a:pPr eaLnBrk="0" hangingPunct="0"/>
            <a:endParaRPr lang="en-US" altLang="ko-KR" sz="2200">
              <a:latin typeface="Verdana" pitchFamily="34" charset="0"/>
              <a:ea typeface="굴림" pitchFamily="34" charset="-127"/>
            </a:endParaRPr>
          </a:p>
          <a:p>
            <a:pPr eaLnBrk="0" hangingPunct="0"/>
            <a:r>
              <a:rPr lang="en-US" altLang="ko-KR" sz="2200">
                <a:latin typeface="Verdana" pitchFamily="34" charset="0"/>
                <a:ea typeface="굴림" pitchFamily="34" charset="-127"/>
              </a:rPr>
              <a:t>All involve huge computations on large data sets</a:t>
            </a:r>
          </a:p>
          <a:p>
            <a:pPr eaLnBrk="0" hangingPunct="0"/>
            <a:endParaRPr lang="en-US" altLang="ko-KR" sz="2200">
              <a:latin typeface="Verdana" pitchFamily="34" charset="0"/>
              <a:ea typeface="굴림" pitchFamily="34" charset="-127"/>
            </a:endParaRPr>
          </a:p>
          <a:p>
            <a:pPr eaLnBrk="0" hangingPunct="0"/>
            <a:r>
              <a:rPr lang="en-US" altLang="ko-KR" sz="2200" i="1">
                <a:latin typeface="Verdana" pitchFamily="34" charset="0"/>
                <a:ea typeface="굴림" pitchFamily="34" charset="-127"/>
              </a:rPr>
              <a:t>In 70s-80s, Supercomputer </a:t>
            </a:r>
            <a:r>
              <a:rPr lang="en-US" altLang="ko-KR" sz="2200" i="1">
                <a:latin typeface="Verdana" pitchFamily="34" charset="0"/>
                <a:ea typeface="굴림" pitchFamily="34" charset="-127"/>
                <a:sym typeface="Symbol" pitchFamily="18" charset="2"/>
              </a:rPr>
              <a:t></a:t>
            </a:r>
            <a:r>
              <a:rPr lang="en-US" altLang="ko-KR" sz="2200" i="1">
                <a:latin typeface="Verdana" pitchFamily="34" charset="0"/>
                <a:ea typeface="굴림" pitchFamily="34" charset="-127"/>
              </a:rPr>
              <a:t> Vector Machine</a:t>
            </a:r>
            <a:endParaRPr lang="en-US" altLang="ko-KR" sz="2200">
              <a:latin typeface="Verdana" pitchFamily="34" charset="0"/>
              <a:ea typeface="굴림" pitchFamily="34" charset="-127"/>
            </a:endParaRPr>
          </a:p>
          <a:p>
            <a:pPr eaLnBrk="0" hangingPunct="0">
              <a:buFontTx/>
              <a:buChar char="•"/>
            </a:pPr>
            <a:endParaRPr lang="ko-KR" altLang="en-US" sz="2200">
              <a:latin typeface="Verdana" pitchFamily="34" charset="0"/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0" y="6565900"/>
            <a:ext cx="1905000" cy="292100"/>
          </a:xfrm>
          <a:noFill/>
        </p:spPr>
        <p:txBody>
          <a:bodyPr/>
          <a:lstStyle/>
          <a:p>
            <a:fld id="{C9A3F4B6-D783-4EAD-9560-ABE572A2D141}" type="slidenum">
              <a:rPr lang="en-US" smtClean="0">
                <a:latin typeface="Times New Roman" pitchFamily="18" charset="0"/>
                <a:cs typeface="Arial" charset="0"/>
              </a:rPr>
              <a:pPr/>
              <a:t>4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231063" cy="6350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Supercomputers</a:t>
            </a:r>
            <a:endParaRPr lang="en-US" altLang="ko-KR" sz="2400" smtClean="0">
              <a:ea typeface="굴림" pitchFamily="34" charset="-127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64008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ko-KR" sz="2800" i="1" smtClean="0">
                <a:ea typeface="굴림" pitchFamily="34" charset="-127"/>
              </a:rPr>
              <a:t>Epitomized by Cray-1, 1976:</a:t>
            </a:r>
          </a:p>
          <a:p>
            <a:pPr>
              <a:buFontTx/>
              <a:buNone/>
            </a:pPr>
            <a:endParaRPr lang="en-US" altLang="ko-KR" sz="1800" smtClean="0">
              <a:ea typeface="굴림" pitchFamily="34" charset="-127"/>
            </a:endParaRPr>
          </a:p>
          <a:p>
            <a:r>
              <a:rPr lang="en-US" altLang="ko-KR" smtClean="0">
                <a:ea typeface="굴림" pitchFamily="34" charset="-127"/>
              </a:rPr>
              <a:t>Scalar Unit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Load/Store Architecture</a:t>
            </a:r>
          </a:p>
          <a:p>
            <a:r>
              <a:rPr lang="en-US" altLang="ko-KR" smtClean="0">
                <a:ea typeface="굴림" pitchFamily="34" charset="-127"/>
              </a:rPr>
              <a:t>Vector Extension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Vector Registers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Vector Instructions</a:t>
            </a:r>
          </a:p>
          <a:p>
            <a:r>
              <a:rPr lang="en-US" altLang="ko-KR" smtClean="0">
                <a:ea typeface="굴림" pitchFamily="34" charset="-127"/>
              </a:rPr>
              <a:t>Implementation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Hardwired Control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Highly Pipelined Functional Units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Interleaved Memory System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No Data Caches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No Virtual Memory</a:t>
            </a:r>
          </a:p>
        </p:txBody>
      </p:sp>
      <p:pic>
        <p:nvPicPr>
          <p:cNvPr id="21508" name="Picture 4" descr="cray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447800"/>
            <a:ext cx="44958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A18DD35-E254-46D8-BECA-1E6F43ABCA28}" type="slidenum">
              <a:rPr lang="en-US" smtClean="0">
                <a:latin typeface="Times New Roman" pitchFamily="18" charset="0"/>
                <a:cs typeface="Arial" charset="0"/>
              </a:rPr>
              <a:pPr/>
              <a:t>5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4572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Cray-1 (1976)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62000" y="901700"/>
            <a:ext cx="1754188" cy="4814888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762000" y="1587500"/>
            <a:ext cx="1828800" cy="39338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altLang="ko-KR" sz="1800" b="1">
                <a:ea typeface="굴림" pitchFamily="34" charset="-127"/>
              </a:rPr>
              <a:t>Single Port</a:t>
            </a: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Memory</a:t>
            </a:r>
          </a:p>
          <a:p>
            <a:pPr eaLnBrk="0" hangingPunct="0"/>
            <a:endParaRPr lang="en-US" altLang="ko-KR" sz="1800" b="1">
              <a:ea typeface="굴림" pitchFamily="34" charset="-127"/>
            </a:endParaRP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16 banks of 64-bit words</a:t>
            </a:r>
          </a:p>
          <a:p>
            <a:pPr algn="ctr" eaLnBrk="0" hangingPunct="0"/>
            <a:r>
              <a:rPr lang="en-US" altLang="ko-KR" sz="1800" b="1">
                <a:ea typeface="굴림" pitchFamily="34" charset="-127"/>
              </a:rPr>
              <a:t>+ </a:t>
            </a:r>
          </a:p>
          <a:p>
            <a:pPr algn="ctr" eaLnBrk="0" hangingPunct="0"/>
            <a:r>
              <a:rPr lang="en-US" altLang="ko-KR" sz="1800" b="1">
                <a:ea typeface="굴림" pitchFamily="34" charset="-127"/>
              </a:rPr>
              <a:t>8-bit SECDED</a:t>
            </a:r>
          </a:p>
          <a:p>
            <a:pPr eaLnBrk="0" hangingPunct="0"/>
            <a:endParaRPr lang="en-US" altLang="ko-KR" sz="1800" b="1">
              <a:ea typeface="굴림" pitchFamily="34" charset="-127"/>
            </a:endParaRP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80MW/sec data load/store</a:t>
            </a:r>
          </a:p>
          <a:p>
            <a:pPr eaLnBrk="0" hangingPunct="0"/>
            <a:endParaRPr lang="en-US" altLang="ko-KR" sz="1800" b="1">
              <a:ea typeface="굴림" pitchFamily="34" charset="-127"/>
            </a:endParaRP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320MW/sec instruction</a:t>
            </a: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buffer refill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655888" y="5702300"/>
            <a:ext cx="2478087" cy="363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altLang="ko-KR" sz="1800" b="1">
                <a:ea typeface="굴림" pitchFamily="34" charset="-127"/>
              </a:rPr>
              <a:t>4 Instruction Buffers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V="1">
            <a:off x="2960688" y="5143500"/>
            <a:ext cx="431800" cy="48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036888" y="55372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113088" y="54610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3189288" y="53848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3265488" y="53086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3570288" y="5092700"/>
            <a:ext cx="889000" cy="355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494088" y="5168900"/>
            <a:ext cx="889000" cy="355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17888" y="5245100"/>
            <a:ext cx="889000" cy="355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3341688" y="5321300"/>
            <a:ext cx="889000" cy="355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3314700" y="5332413"/>
            <a:ext cx="952500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64-bitx16</a:t>
            </a: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03488" y="56134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2503488" y="5461000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2503488" y="5308600"/>
            <a:ext cx="736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503488" y="5156200"/>
            <a:ext cx="88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5399088" y="5321300"/>
            <a:ext cx="838200" cy="203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5600700" y="5268913"/>
            <a:ext cx="47783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NIP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5399088" y="5702300"/>
            <a:ext cx="812800" cy="203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5600700" y="5649913"/>
            <a:ext cx="457200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LIP</a:t>
            </a:r>
          </a:p>
        </p:txBody>
      </p:sp>
      <p:grpSp>
        <p:nvGrpSpPr>
          <p:cNvPr id="23576" name="Group 24"/>
          <p:cNvGrpSpPr>
            <a:grpSpLocks/>
          </p:cNvGrpSpPr>
          <p:nvPr/>
        </p:nvGrpSpPr>
        <p:grpSpPr bwMode="auto">
          <a:xfrm>
            <a:off x="6999288" y="5268913"/>
            <a:ext cx="812800" cy="301625"/>
            <a:chOff x="4368" y="3327"/>
            <a:chExt cx="512" cy="190"/>
          </a:xfrm>
        </p:grpSpPr>
        <p:sp>
          <p:nvSpPr>
            <p:cNvPr id="23708" name="Rectangle 25"/>
            <p:cNvSpPr>
              <a:spLocks noChangeArrowheads="1"/>
            </p:cNvSpPr>
            <p:nvPr/>
          </p:nvSpPr>
          <p:spPr bwMode="auto">
            <a:xfrm>
              <a:off x="4368" y="3360"/>
              <a:ext cx="512" cy="12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709" name="Rectangle 26"/>
            <p:cNvSpPr>
              <a:spLocks noChangeArrowheads="1"/>
            </p:cNvSpPr>
            <p:nvPr/>
          </p:nvSpPr>
          <p:spPr bwMode="auto">
            <a:xfrm>
              <a:off x="4495" y="3327"/>
              <a:ext cx="301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CIP</a:t>
              </a:r>
            </a:p>
          </p:txBody>
        </p:sp>
      </p:grpSp>
      <p:sp>
        <p:nvSpPr>
          <p:cNvPr id="23577" name="Line 27"/>
          <p:cNvSpPr>
            <a:spLocks noChangeShapeType="1"/>
          </p:cNvSpPr>
          <p:nvPr/>
        </p:nvSpPr>
        <p:spPr bwMode="auto">
          <a:xfrm flipV="1">
            <a:off x="4560888" y="5295900"/>
            <a:ext cx="20320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8" name="Line 28"/>
          <p:cNvSpPr>
            <a:spLocks noChangeShapeType="1"/>
          </p:cNvSpPr>
          <p:nvPr/>
        </p:nvSpPr>
        <p:spPr bwMode="auto">
          <a:xfrm>
            <a:off x="4637088" y="53975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9" name="Line 29"/>
          <p:cNvSpPr>
            <a:spLocks noChangeShapeType="1"/>
          </p:cNvSpPr>
          <p:nvPr/>
        </p:nvSpPr>
        <p:spPr bwMode="auto">
          <a:xfrm>
            <a:off x="4256088" y="55372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0" name="Line 30"/>
          <p:cNvSpPr>
            <a:spLocks noChangeShapeType="1"/>
          </p:cNvSpPr>
          <p:nvPr/>
        </p:nvSpPr>
        <p:spPr bwMode="auto">
          <a:xfrm>
            <a:off x="4332288" y="54610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1" name="Line 31"/>
          <p:cNvSpPr>
            <a:spLocks noChangeShapeType="1"/>
          </p:cNvSpPr>
          <p:nvPr/>
        </p:nvSpPr>
        <p:spPr bwMode="auto">
          <a:xfrm>
            <a:off x="4408488" y="53975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2" name="Line 32"/>
          <p:cNvSpPr>
            <a:spLocks noChangeShapeType="1"/>
          </p:cNvSpPr>
          <p:nvPr/>
        </p:nvSpPr>
        <p:spPr bwMode="auto">
          <a:xfrm>
            <a:off x="4484688" y="53086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3" name="Freeform 33"/>
          <p:cNvSpPr>
            <a:spLocks/>
          </p:cNvSpPr>
          <p:nvPr/>
        </p:nvSpPr>
        <p:spPr bwMode="auto">
          <a:xfrm>
            <a:off x="5018088" y="5397500"/>
            <a:ext cx="369887" cy="369888"/>
          </a:xfrm>
          <a:custGeom>
            <a:avLst/>
            <a:gdLst>
              <a:gd name="T0" fmla="*/ 0 w 241"/>
              <a:gd name="T1" fmla="*/ 0 h 241"/>
              <a:gd name="T2" fmla="*/ 0 w 241"/>
              <a:gd name="T3" fmla="*/ 565350067 h 241"/>
              <a:gd name="T4" fmla="*/ 565347004 w 241"/>
              <a:gd name="T5" fmla="*/ 565350067 h 241"/>
              <a:gd name="T6" fmla="*/ 0 60000 65536"/>
              <a:gd name="T7" fmla="*/ 0 60000 65536"/>
              <a:gd name="T8" fmla="*/ 0 60000 65536"/>
              <a:gd name="T9" fmla="*/ 0 w 241"/>
              <a:gd name="T10" fmla="*/ 0 h 241"/>
              <a:gd name="T11" fmla="*/ 241 w 241"/>
              <a:gd name="T12" fmla="*/ 241 h 2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" h="241">
                <a:moveTo>
                  <a:pt x="0" y="0"/>
                </a:moveTo>
                <a:lnTo>
                  <a:pt x="0" y="240"/>
                </a:lnTo>
                <a:lnTo>
                  <a:pt x="240" y="24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584" name="Line 34"/>
          <p:cNvSpPr>
            <a:spLocks noChangeShapeType="1"/>
          </p:cNvSpPr>
          <p:nvPr/>
        </p:nvSpPr>
        <p:spPr bwMode="auto">
          <a:xfrm flipV="1">
            <a:off x="6237288" y="53975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5" name="Rectangle 35"/>
          <p:cNvSpPr>
            <a:spLocks noChangeArrowheads="1"/>
          </p:cNvSpPr>
          <p:nvPr/>
        </p:nvSpPr>
        <p:spPr bwMode="auto">
          <a:xfrm>
            <a:off x="3519488" y="2884488"/>
            <a:ext cx="812800" cy="5842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86" name="Line 36"/>
          <p:cNvSpPr>
            <a:spLocks noChangeShapeType="1"/>
          </p:cNvSpPr>
          <p:nvPr/>
        </p:nvSpPr>
        <p:spPr bwMode="auto">
          <a:xfrm flipH="1">
            <a:off x="2503488" y="3176588"/>
            <a:ext cx="101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7" name="Line 37"/>
          <p:cNvSpPr>
            <a:spLocks noChangeShapeType="1"/>
          </p:cNvSpPr>
          <p:nvPr/>
        </p:nvSpPr>
        <p:spPr bwMode="auto">
          <a:xfrm flipV="1">
            <a:off x="4332288" y="30353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8" name="Line 38"/>
          <p:cNvSpPr>
            <a:spLocks noChangeShapeType="1"/>
          </p:cNvSpPr>
          <p:nvPr/>
        </p:nvSpPr>
        <p:spPr bwMode="auto">
          <a:xfrm flipH="1">
            <a:off x="4332288" y="3328988"/>
            <a:ext cx="86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9" name="Rectangle 39"/>
          <p:cNvSpPr>
            <a:spLocks noChangeArrowheads="1"/>
          </p:cNvSpPr>
          <p:nvPr/>
        </p:nvSpPr>
        <p:spPr bwMode="auto">
          <a:xfrm>
            <a:off x="2717800" y="2882900"/>
            <a:ext cx="492125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(A</a:t>
            </a:r>
            <a:r>
              <a:rPr lang="en-US" altLang="ko-KR" sz="1400" b="1" baseline="-25000">
                <a:ea typeface="굴림" pitchFamily="34" charset="-127"/>
              </a:rPr>
              <a:t>0</a:t>
            </a:r>
            <a:r>
              <a:rPr lang="en-US" altLang="ko-KR" sz="1400" b="1">
                <a:ea typeface="굴림" pitchFamily="34" charset="-127"/>
              </a:rPr>
              <a:t>)</a:t>
            </a:r>
          </a:p>
        </p:txBody>
      </p:sp>
      <p:sp>
        <p:nvSpPr>
          <p:cNvPr id="23590" name="Line 40"/>
          <p:cNvSpPr>
            <a:spLocks noChangeShapeType="1"/>
          </p:cNvSpPr>
          <p:nvPr/>
        </p:nvSpPr>
        <p:spPr bwMode="auto">
          <a:xfrm flipH="1">
            <a:off x="2503488" y="2719388"/>
            <a:ext cx="269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1" name="Rectangle 41"/>
          <p:cNvSpPr>
            <a:spLocks noChangeArrowheads="1"/>
          </p:cNvSpPr>
          <p:nvPr/>
        </p:nvSpPr>
        <p:spPr bwMode="auto">
          <a:xfrm>
            <a:off x="3098800" y="2425700"/>
            <a:ext cx="13223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( (A</a:t>
            </a:r>
            <a:r>
              <a:rPr lang="en-US" altLang="ko-KR" sz="1400" b="1" baseline="-25000">
                <a:ea typeface="굴림" pitchFamily="34" charset="-127"/>
              </a:rPr>
              <a:t>h</a:t>
            </a:r>
            <a:r>
              <a:rPr lang="en-US" altLang="ko-KR" sz="1400" b="1">
                <a:ea typeface="굴림" pitchFamily="34" charset="-127"/>
              </a:rPr>
              <a:t>) + j k m )</a:t>
            </a:r>
          </a:p>
        </p:txBody>
      </p:sp>
      <p:sp>
        <p:nvSpPr>
          <p:cNvPr id="23592" name="Rectangle 42"/>
          <p:cNvSpPr>
            <a:spLocks noChangeArrowheads="1"/>
          </p:cNvSpPr>
          <p:nvPr/>
        </p:nvSpPr>
        <p:spPr bwMode="auto">
          <a:xfrm>
            <a:off x="3479800" y="2836863"/>
            <a:ext cx="942975" cy="638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800" b="1">
                <a:ea typeface="굴림" pitchFamily="34" charset="-127"/>
              </a:rPr>
              <a:t>64</a:t>
            </a: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T Regs</a:t>
            </a:r>
          </a:p>
        </p:txBody>
      </p:sp>
      <p:sp>
        <p:nvSpPr>
          <p:cNvPr id="23593" name="Rectangle 43"/>
          <p:cNvSpPr>
            <a:spLocks noChangeArrowheads="1"/>
          </p:cNvSpPr>
          <p:nvPr/>
        </p:nvSpPr>
        <p:spPr bwMode="auto">
          <a:xfrm>
            <a:off x="3519488" y="4332288"/>
            <a:ext cx="812800" cy="5842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94" name="Line 44"/>
          <p:cNvSpPr>
            <a:spLocks noChangeShapeType="1"/>
          </p:cNvSpPr>
          <p:nvPr/>
        </p:nvSpPr>
        <p:spPr bwMode="auto">
          <a:xfrm flipH="1">
            <a:off x="2503488" y="4624388"/>
            <a:ext cx="101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5" name="Line 45"/>
          <p:cNvSpPr>
            <a:spLocks noChangeShapeType="1"/>
          </p:cNvSpPr>
          <p:nvPr/>
        </p:nvSpPr>
        <p:spPr bwMode="auto">
          <a:xfrm>
            <a:off x="4357688" y="4471988"/>
            <a:ext cx="81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6" name="Line 46"/>
          <p:cNvSpPr>
            <a:spLocks noChangeShapeType="1"/>
          </p:cNvSpPr>
          <p:nvPr/>
        </p:nvSpPr>
        <p:spPr bwMode="auto">
          <a:xfrm flipH="1">
            <a:off x="4332288" y="4776788"/>
            <a:ext cx="86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7" name="Rectangle 47"/>
          <p:cNvSpPr>
            <a:spLocks noChangeArrowheads="1"/>
          </p:cNvSpPr>
          <p:nvPr/>
        </p:nvSpPr>
        <p:spPr bwMode="auto">
          <a:xfrm>
            <a:off x="2717800" y="4330700"/>
            <a:ext cx="492125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(A</a:t>
            </a:r>
            <a:r>
              <a:rPr lang="en-US" altLang="ko-KR" sz="1400" b="1" baseline="-25000">
                <a:ea typeface="굴림" pitchFamily="34" charset="-127"/>
              </a:rPr>
              <a:t>0</a:t>
            </a:r>
            <a:r>
              <a:rPr lang="en-US" altLang="ko-KR" sz="1400" b="1">
                <a:ea typeface="굴림" pitchFamily="34" charset="-127"/>
              </a:rPr>
              <a:t>)</a:t>
            </a:r>
          </a:p>
        </p:txBody>
      </p:sp>
      <p:sp>
        <p:nvSpPr>
          <p:cNvPr id="23598" name="Line 48"/>
          <p:cNvSpPr>
            <a:spLocks noChangeShapeType="1"/>
          </p:cNvSpPr>
          <p:nvPr/>
        </p:nvSpPr>
        <p:spPr bwMode="auto">
          <a:xfrm flipH="1">
            <a:off x="2503488" y="4167188"/>
            <a:ext cx="269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9" name="Rectangle 49"/>
          <p:cNvSpPr>
            <a:spLocks noChangeArrowheads="1"/>
          </p:cNvSpPr>
          <p:nvPr/>
        </p:nvSpPr>
        <p:spPr bwMode="auto">
          <a:xfrm>
            <a:off x="3098800" y="3873500"/>
            <a:ext cx="13223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( (A</a:t>
            </a:r>
            <a:r>
              <a:rPr lang="en-US" altLang="ko-KR" sz="1400" b="1" baseline="-25000">
                <a:ea typeface="굴림" pitchFamily="34" charset="-127"/>
              </a:rPr>
              <a:t>h</a:t>
            </a:r>
            <a:r>
              <a:rPr lang="en-US" altLang="ko-KR" sz="1400" b="1">
                <a:ea typeface="굴림" pitchFamily="34" charset="-127"/>
              </a:rPr>
              <a:t>) + j k m )</a:t>
            </a:r>
          </a:p>
        </p:txBody>
      </p:sp>
      <p:sp>
        <p:nvSpPr>
          <p:cNvPr id="23600" name="Rectangle 50"/>
          <p:cNvSpPr>
            <a:spLocks noChangeArrowheads="1"/>
          </p:cNvSpPr>
          <p:nvPr/>
        </p:nvSpPr>
        <p:spPr bwMode="auto">
          <a:xfrm>
            <a:off x="3467100" y="4297363"/>
            <a:ext cx="968375" cy="638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800" b="1">
                <a:ea typeface="굴림" pitchFamily="34" charset="-127"/>
              </a:rPr>
              <a:t>64 </a:t>
            </a: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B Regs</a:t>
            </a:r>
          </a:p>
        </p:txBody>
      </p:sp>
      <p:grpSp>
        <p:nvGrpSpPr>
          <p:cNvPr id="23601" name="Group 51"/>
          <p:cNvGrpSpPr>
            <a:grpSpLocks/>
          </p:cNvGrpSpPr>
          <p:nvPr/>
        </p:nvGrpSpPr>
        <p:grpSpPr bwMode="auto">
          <a:xfrm>
            <a:off x="5189538" y="2319338"/>
            <a:ext cx="901700" cy="1308100"/>
            <a:chOff x="3236" y="988"/>
            <a:chExt cx="568" cy="824"/>
          </a:xfrm>
        </p:grpSpPr>
        <p:sp>
          <p:nvSpPr>
            <p:cNvPr id="23692" name="Rectangle 52"/>
            <p:cNvSpPr>
              <a:spLocks noChangeArrowheads="1"/>
            </p:cNvSpPr>
            <p:nvPr/>
          </p:nvSpPr>
          <p:spPr bwMode="auto">
            <a:xfrm>
              <a:off x="3240" y="1008"/>
              <a:ext cx="560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693" name="Line 53"/>
            <p:cNvSpPr>
              <a:spLocks noChangeShapeType="1"/>
            </p:cNvSpPr>
            <p:nvPr/>
          </p:nvSpPr>
          <p:spPr bwMode="auto">
            <a:xfrm>
              <a:off x="3236" y="1096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4" name="Line 54"/>
            <p:cNvSpPr>
              <a:spLocks noChangeShapeType="1"/>
            </p:cNvSpPr>
            <p:nvPr/>
          </p:nvSpPr>
          <p:spPr bwMode="auto">
            <a:xfrm>
              <a:off x="3236" y="1192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5" name="Line 55"/>
            <p:cNvSpPr>
              <a:spLocks noChangeShapeType="1"/>
            </p:cNvSpPr>
            <p:nvPr/>
          </p:nvSpPr>
          <p:spPr bwMode="auto">
            <a:xfrm>
              <a:off x="3236" y="1288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6" name="Line 56"/>
            <p:cNvSpPr>
              <a:spLocks noChangeShapeType="1"/>
            </p:cNvSpPr>
            <p:nvPr/>
          </p:nvSpPr>
          <p:spPr bwMode="auto">
            <a:xfrm>
              <a:off x="3236" y="1384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7" name="Line 57"/>
            <p:cNvSpPr>
              <a:spLocks noChangeShapeType="1"/>
            </p:cNvSpPr>
            <p:nvPr/>
          </p:nvSpPr>
          <p:spPr bwMode="auto">
            <a:xfrm>
              <a:off x="3236" y="1480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8" name="Line 58"/>
            <p:cNvSpPr>
              <a:spLocks noChangeShapeType="1"/>
            </p:cNvSpPr>
            <p:nvPr/>
          </p:nvSpPr>
          <p:spPr bwMode="auto">
            <a:xfrm>
              <a:off x="3236" y="1576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9" name="Line 59"/>
            <p:cNvSpPr>
              <a:spLocks noChangeShapeType="1"/>
            </p:cNvSpPr>
            <p:nvPr/>
          </p:nvSpPr>
          <p:spPr bwMode="auto">
            <a:xfrm>
              <a:off x="3236" y="1672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700" name="Rectangle 60"/>
            <p:cNvSpPr>
              <a:spLocks noChangeArrowheads="1"/>
            </p:cNvSpPr>
            <p:nvPr/>
          </p:nvSpPr>
          <p:spPr bwMode="auto">
            <a:xfrm>
              <a:off x="3407" y="988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S0</a:t>
              </a:r>
            </a:p>
          </p:txBody>
        </p:sp>
        <p:sp>
          <p:nvSpPr>
            <p:cNvPr id="23701" name="Rectangle 61"/>
            <p:cNvSpPr>
              <a:spLocks noChangeArrowheads="1"/>
            </p:cNvSpPr>
            <p:nvPr/>
          </p:nvSpPr>
          <p:spPr bwMode="auto">
            <a:xfrm>
              <a:off x="3407" y="1084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S1</a:t>
              </a:r>
            </a:p>
          </p:txBody>
        </p:sp>
        <p:sp>
          <p:nvSpPr>
            <p:cNvPr id="23702" name="Rectangle 62"/>
            <p:cNvSpPr>
              <a:spLocks noChangeArrowheads="1"/>
            </p:cNvSpPr>
            <p:nvPr/>
          </p:nvSpPr>
          <p:spPr bwMode="auto">
            <a:xfrm>
              <a:off x="3407" y="1180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S2</a:t>
              </a:r>
            </a:p>
          </p:txBody>
        </p:sp>
        <p:sp>
          <p:nvSpPr>
            <p:cNvPr id="23703" name="Rectangle 63"/>
            <p:cNvSpPr>
              <a:spLocks noChangeArrowheads="1"/>
            </p:cNvSpPr>
            <p:nvPr/>
          </p:nvSpPr>
          <p:spPr bwMode="auto">
            <a:xfrm>
              <a:off x="3407" y="1276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S3</a:t>
              </a:r>
            </a:p>
          </p:txBody>
        </p:sp>
        <p:sp>
          <p:nvSpPr>
            <p:cNvPr id="23704" name="Rectangle 64"/>
            <p:cNvSpPr>
              <a:spLocks noChangeArrowheads="1"/>
            </p:cNvSpPr>
            <p:nvPr/>
          </p:nvSpPr>
          <p:spPr bwMode="auto">
            <a:xfrm>
              <a:off x="3407" y="1372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S4</a:t>
              </a:r>
            </a:p>
          </p:txBody>
        </p:sp>
        <p:sp>
          <p:nvSpPr>
            <p:cNvPr id="23705" name="Rectangle 65"/>
            <p:cNvSpPr>
              <a:spLocks noChangeArrowheads="1"/>
            </p:cNvSpPr>
            <p:nvPr/>
          </p:nvSpPr>
          <p:spPr bwMode="auto">
            <a:xfrm>
              <a:off x="3407" y="1468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S5</a:t>
              </a:r>
            </a:p>
          </p:txBody>
        </p:sp>
        <p:sp>
          <p:nvSpPr>
            <p:cNvPr id="23706" name="Rectangle 66"/>
            <p:cNvSpPr>
              <a:spLocks noChangeArrowheads="1"/>
            </p:cNvSpPr>
            <p:nvPr/>
          </p:nvSpPr>
          <p:spPr bwMode="auto">
            <a:xfrm>
              <a:off x="3407" y="1564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S6</a:t>
              </a:r>
            </a:p>
          </p:txBody>
        </p:sp>
        <p:sp>
          <p:nvSpPr>
            <p:cNvPr id="23707" name="Rectangle 67"/>
            <p:cNvSpPr>
              <a:spLocks noChangeArrowheads="1"/>
            </p:cNvSpPr>
            <p:nvPr/>
          </p:nvSpPr>
          <p:spPr bwMode="auto">
            <a:xfrm>
              <a:off x="3407" y="1660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S7</a:t>
              </a:r>
            </a:p>
          </p:txBody>
        </p:sp>
      </p:grpSp>
      <p:grpSp>
        <p:nvGrpSpPr>
          <p:cNvPr id="23602" name="Group 68"/>
          <p:cNvGrpSpPr>
            <a:grpSpLocks/>
          </p:cNvGrpSpPr>
          <p:nvPr/>
        </p:nvGrpSpPr>
        <p:grpSpPr bwMode="auto">
          <a:xfrm>
            <a:off x="5189538" y="3767138"/>
            <a:ext cx="901700" cy="1308100"/>
            <a:chOff x="3236" y="1900"/>
            <a:chExt cx="568" cy="824"/>
          </a:xfrm>
        </p:grpSpPr>
        <p:sp>
          <p:nvSpPr>
            <p:cNvPr id="23676" name="Rectangle 69"/>
            <p:cNvSpPr>
              <a:spLocks noChangeArrowheads="1"/>
            </p:cNvSpPr>
            <p:nvPr/>
          </p:nvSpPr>
          <p:spPr bwMode="auto">
            <a:xfrm>
              <a:off x="3240" y="1920"/>
              <a:ext cx="560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677" name="Line 70"/>
            <p:cNvSpPr>
              <a:spLocks noChangeShapeType="1"/>
            </p:cNvSpPr>
            <p:nvPr/>
          </p:nvSpPr>
          <p:spPr bwMode="auto">
            <a:xfrm>
              <a:off x="3236" y="2008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78" name="Line 71"/>
            <p:cNvSpPr>
              <a:spLocks noChangeShapeType="1"/>
            </p:cNvSpPr>
            <p:nvPr/>
          </p:nvSpPr>
          <p:spPr bwMode="auto">
            <a:xfrm>
              <a:off x="3236" y="2104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79" name="Line 72"/>
            <p:cNvSpPr>
              <a:spLocks noChangeShapeType="1"/>
            </p:cNvSpPr>
            <p:nvPr/>
          </p:nvSpPr>
          <p:spPr bwMode="auto">
            <a:xfrm>
              <a:off x="3236" y="2200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80" name="Line 73"/>
            <p:cNvSpPr>
              <a:spLocks noChangeShapeType="1"/>
            </p:cNvSpPr>
            <p:nvPr/>
          </p:nvSpPr>
          <p:spPr bwMode="auto">
            <a:xfrm>
              <a:off x="3236" y="2296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81" name="Line 74"/>
            <p:cNvSpPr>
              <a:spLocks noChangeShapeType="1"/>
            </p:cNvSpPr>
            <p:nvPr/>
          </p:nvSpPr>
          <p:spPr bwMode="auto">
            <a:xfrm>
              <a:off x="3236" y="2392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82" name="Line 75"/>
            <p:cNvSpPr>
              <a:spLocks noChangeShapeType="1"/>
            </p:cNvSpPr>
            <p:nvPr/>
          </p:nvSpPr>
          <p:spPr bwMode="auto">
            <a:xfrm>
              <a:off x="3236" y="2488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83" name="Line 76"/>
            <p:cNvSpPr>
              <a:spLocks noChangeShapeType="1"/>
            </p:cNvSpPr>
            <p:nvPr/>
          </p:nvSpPr>
          <p:spPr bwMode="auto">
            <a:xfrm>
              <a:off x="3236" y="2584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84" name="Rectangle 77"/>
            <p:cNvSpPr>
              <a:spLocks noChangeArrowheads="1"/>
            </p:cNvSpPr>
            <p:nvPr/>
          </p:nvSpPr>
          <p:spPr bwMode="auto">
            <a:xfrm>
              <a:off x="3407" y="1900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A0</a:t>
              </a:r>
            </a:p>
          </p:txBody>
        </p:sp>
        <p:sp>
          <p:nvSpPr>
            <p:cNvPr id="23685" name="Rectangle 78"/>
            <p:cNvSpPr>
              <a:spLocks noChangeArrowheads="1"/>
            </p:cNvSpPr>
            <p:nvPr/>
          </p:nvSpPr>
          <p:spPr bwMode="auto">
            <a:xfrm>
              <a:off x="3407" y="1996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A1</a:t>
              </a:r>
            </a:p>
          </p:txBody>
        </p:sp>
        <p:sp>
          <p:nvSpPr>
            <p:cNvPr id="23686" name="Rectangle 79"/>
            <p:cNvSpPr>
              <a:spLocks noChangeArrowheads="1"/>
            </p:cNvSpPr>
            <p:nvPr/>
          </p:nvSpPr>
          <p:spPr bwMode="auto">
            <a:xfrm>
              <a:off x="3407" y="2092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A2</a:t>
              </a:r>
            </a:p>
          </p:txBody>
        </p:sp>
        <p:sp>
          <p:nvSpPr>
            <p:cNvPr id="23687" name="Rectangle 80"/>
            <p:cNvSpPr>
              <a:spLocks noChangeArrowheads="1"/>
            </p:cNvSpPr>
            <p:nvPr/>
          </p:nvSpPr>
          <p:spPr bwMode="auto">
            <a:xfrm>
              <a:off x="3407" y="2188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A3</a:t>
              </a:r>
            </a:p>
          </p:txBody>
        </p:sp>
        <p:sp>
          <p:nvSpPr>
            <p:cNvPr id="23688" name="Rectangle 81"/>
            <p:cNvSpPr>
              <a:spLocks noChangeArrowheads="1"/>
            </p:cNvSpPr>
            <p:nvPr/>
          </p:nvSpPr>
          <p:spPr bwMode="auto">
            <a:xfrm>
              <a:off x="3407" y="2284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A4</a:t>
              </a:r>
            </a:p>
          </p:txBody>
        </p:sp>
        <p:sp>
          <p:nvSpPr>
            <p:cNvPr id="23689" name="Rectangle 82"/>
            <p:cNvSpPr>
              <a:spLocks noChangeArrowheads="1"/>
            </p:cNvSpPr>
            <p:nvPr/>
          </p:nvSpPr>
          <p:spPr bwMode="auto">
            <a:xfrm>
              <a:off x="3407" y="2380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A5</a:t>
              </a:r>
            </a:p>
          </p:txBody>
        </p:sp>
        <p:sp>
          <p:nvSpPr>
            <p:cNvPr id="23690" name="Rectangle 83"/>
            <p:cNvSpPr>
              <a:spLocks noChangeArrowheads="1"/>
            </p:cNvSpPr>
            <p:nvPr/>
          </p:nvSpPr>
          <p:spPr bwMode="auto">
            <a:xfrm>
              <a:off x="3407" y="2476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A6</a:t>
              </a:r>
            </a:p>
          </p:txBody>
        </p:sp>
        <p:sp>
          <p:nvSpPr>
            <p:cNvPr id="23691" name="Rectangle 84"/>
            <p:cNvSpPr>
              <a:spLocks noChangeArrowheads="1"/>
            </p:cNvSpPr>
            <p:nvPr/>
          </p:nvSpPr>
          <p:spPr bwMode="auto">
            <a:xfrm>
              <a:off x="3407" y="2572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A7</a:t>
              </a:r>
            </a:p>
          </p:txBody>
        </p:sp>
      </p:grpSp>
      <p:sp>
        <p:nvSpPr>
          <p:cNvPr id="23603" name="Rectangle 85"/>
          <p:cNvSpPr>
            <a:spLocks noChangeArrowheads="1"/>
          </p:cNvSpPr>
          <p:nvPr/>
        </p:nvSpPr>
        <p:spPr bwMode="auto">
          <a:xfrm>
            <a:off x="4622800" y="2730500"/>
            <a:ext cx="3317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S</a:t>
            </a:r>
            <a:r>
              <a:rPr lang="en-US" altLang="ko-KR" sz="1400" b="1" baseline="-25000">
                <a:ea typeface="굴림" pitchFamily="34" charset="-127"/>
              </a:rPr>
              <a:t>i</a:t>
            </a:r>
          </a:p>
        </p:txBody>
      </p:sp>
      <p:sp>
        <p:nvSpPr>
          <p:cNvPr id="23604" name="Rectangle 86"/>
          <p:cNvSpPr>
            <a:spLocks noChangeArrowheads="1"/>
          </p:cNvSpPr>
          <p:nvPr/>
        </p:nvSpPr>
        <p:spPr bwMode="auto">
          <a:xfrm>
            <a:off x="4622800" y="3035300"/>
            <a:ext cx="384175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T</a:t>
            </a:r>
            <a:r>
              <a:rPr lang="en-US" altLang="ko-KR" sz="1400" b="1" baseline="-25000">
                <a:ea typeface="굴림" pitchFamily="34" charset="-127"/>
              </a:rPr>
              <a:t>jk</a:t>
            </a:r>
          </a:p>
        </p:txBody>
      </p:sp>
      <p:sp>
        <p:nvSpPr>
          <p:cNvPr id="23605" name="Rectangle 87"/>
          <p:cNvSpPr>
            <a:spLocks noChangeArrowheads="1"/>
          </p:cNvSpPr>
          <p:nvPr/>
        </p:nvSpPr>
        <p:spPr bwMode="auto">
          <a:xfrm>
            <a:off x="4622800" y="4178300"/>
            <a:ext cx="34131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</a:t>
            </a:r>
            <a:r>
              <a:rPr lang="en-US" altLang="ko-KR" sz="1400" b="1" baseline="-25000">
                <a:ea typeface="굴림" pitchFamily="34" charset="-127"/>
              </a:rPr>
              <a:t>i</a:t>
            </a:r>
          </a:p>
        </p:txBody>
      </p:sp>
      <p:sp>
        <p:nvSpPr>
          <p:cNvPr id="23606" name="Rectangle 88"/>
          <p:cNvSpPr>
            <a:spLocks noChangeArrowheads="1"/>
          </p:cNvSpPr>
          <p:nvPr/>
        </p:nvSpPr>
        <p:spPr bwMode="auto">
          <a:xfrm>
            <a:off x="4622800" y="4483100"/>
            <a:ext cx="40481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B</a:t>
            </a:r>
            <a:r>
              <a:rPr lang="en-US" altLang="ko-KR" sz="1400" b="1" baseline="-25000">
                <a:ea typeface="굴림" pitchFamily="34" charset="-127"/>
              </a:rPr>
              <a:t>jk</a:t>
            </a:r>
          </a:p>
        </p:txBody>
      </p:sp>
      <p:sp>
        <p:nvSpPr>
          <p:cNvPr id="23607" name="Rectangle 89"/>
          <p:cNvSpPr>
            <a:spLocks noChangeArrowheads="1"/>
          </p:cNvSpPr>
          <p:nvPr/>
        </p:nvSpPr>
        <p:spPr bwMode="auto">
          <a:xfrm>
            <a:off x="7405688" y="1970088"/>
            <a:ext cx="965200" cy="889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608" name="Rectangle 90"/>
          <p:cNvSpPr>
            <a:spLocks noChangeArrowheads="1"/>
          </p:cNvSpPr>
          <p:nvPr/>
        </p:nvSpPr>
        <p:spPr bwMode="auto">
          <a:xfrm>
            <a:off x="7442200" y="1968500"/>
            <a:ext cx="803275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FP Add</a:t>
            </a:r>
          </a:p>
        </p:txBody>
      </p:sp>
      <p:sp>
        <p:nvSpPr>
          <p:cNvPr id="23609" name="Rectangle 91"/>
          <p:cNvSpPr>
            <a:spLocks noChangeArrowheads="1"/>
          </p:cNvSpPr>
          <p:nvPr/>
        </p:nvSpPr>
        <p:spPr bwMode="auto">
          <a:xfrm>
            <a:off x="7442200" y="2273300"/>
            <a:ext cx="7635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FP Mul</a:t>
            </a:r>
          </a:p>
        </p:txBody>
      </p:sp>
      <p:sp>
        <p:nvSpPr>
          <p:cNvPr id="23610" name="Rectangle 92"/>
          <p:cNvSpPr>
            <a:spLocks noChangeArrowheads="1"/>
          </p:cNvSpPr>
          <p:nvPr/>
        </p:nvSpPr>
        <p:spPr bwMode="auto">
          <a:xfrm>
            <a:off x="7442200" y="2578100"/>
            <a:ext cx="9413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FP Recip</a:t>
            </a:r>
          </a:p>
        </p:txBody>
      </p:sp>
      <p:sp>
        <p:nvSpPr>
          <p:cNvPr id="23611" name="Line 93"/>
          <p:cNvSpPr>
            <a:spLocks noChangeShapeType="1"/>
          </p:cNvSpPr>
          <p:nvPr/>
        </p:nvSpPr>
        <p:spPr bwMode="auto">
          <a:xfrm>
            <a:off x="7405688" y="22621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12" name="Line 94"/>
          <p:cNvSpPr>
            <a:spLocks noChangeShapeType="1"/>
          </p:cNvSpPr>
          <p:nvPr/>
        </p:nvSpPr>
        <p:spPr bwMode="auto">
          <a:xfrm>
            <a:off x="7405688" y="25669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3613" name="Group 95"/>
          <p:cNvGrpSpPr>
            <a:grpSpLocks/>
          </p:cNvGrpSpPr>
          <p:nvPr/>
        </p:nvGrpSpPr>
        <p:grpSpPr bwMode="auto">
          <a:xfrm>
            <a:off x="7405688" y="2959100"/>
            <a:ext cx="965200" cy="1216025"/>
            <a:chOff x="4624" y="1872"/>
            <a:chExt cx="608" cy="766"/>
          </a:xfrm>
        </p:grpSpPr>
        <p:sp>
          <p:nvSpPr>
            <p:cNvPr id="23668" name="Rectangle 96"/>
            <p:cNvSpPr>
              <a:spLocks noChangeArrowheads="1"/>
            </p:cNvSpPr>
            <p:nvPr/>
          </p:nvSpPr>
          <p:spPr bwMode="auto">
            <a:xfrm>
              <a:off x="4624" y="1873"/>
              <a:ext cx="608" cy="75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669" name="Rectangle 97"/>
            <p:cNvSpPr>
              <a:spLocks noChangeArrowheads="1"/>
            </p:cNvSpPr>
            <p:nvPr/>
          </p:nvSpPr>
          <p:spPr bwMode="auto">
            <a:xfrm>
              <a:off x="4647" y="1872"/>
              <a:ext cx="500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Int Add</a:t>
              </a:r>
            </a:p>
          </p:txBody>
        </p:sp>
        <p:sp>
          <p:nvSpPr>
            <p:cNvPr id="23670" name="Rectangle 98"/>
            <p:cNvSpPr>
              <a:spLocks noChangeArrowheads="1"/>
            </p:cNvSpPr>
            <p:nvPr/>
          </p:nvSpPr>
          <p:spPr bwMode="auto">
            <a:xfrm>
              <a:off x="4647" y="2064"/>
              <a:ext cx="581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Int Logic</a:t>
              </a:r>
            </a:p>
          </p:txBody>
        </p:sp>
        <p:sp>
          <p:nvSpPr>
            <p:cNvPr id="23671" name="Rectangle 99"/>
            <p:cNvSpPr>
              <a:spLocks noChangeArrowheads="1"/>
            </p:cNvSpPr>
            <p:nvPr/>
          </p:nvSpPr>
          <p:spPr bwMode="auto">
            <a:xfrm>
              <a:off x="4647" y="2256"/>
              <a:ext cx="531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Int Shift</a:t>
              </a:r>
            </a:p>
          </p:txBody>
        </p:sp>
        <p:sp>
          <p:nvSpPr>
            <p:cNvPr id="23672" name="Line 100"/>
            <p:cNvSpPr>
              <a:spLocks noChangeShapeType="1"/>
            </p:cNvSpPr>
            <p:nvPr/>
          </p:nvSpPr>
          <p:spPr bwMode="auto">
            <a:xfrm>
              <a:off x="4624" y="2057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73" name="Line 101"/>
            <p:cNvSpPr>
              <a:spLocks noChangeShapeType="1"/>
            </p:cNvSpPr>
            <p:nvPr/>
          </p:nvSpPr>
          <p:spPr bwMode="auto">
            <a:xfrm>
              <a:off x="4624" y="2249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74" name="Rectangle 102"/>
            <p:cNvSpPr>
              <a:spLocks noChangeArrowheads="1"/>
            </p:cNvSpPr>
            <p:nvPr/>
          </p:nvSpPr>
          <p:spPr bwMode="auto">
            <a:xfrm>
              <a:off x="4647" y="2448"/>
              <a:ext cx="54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Pop Cnt</a:t>
              </a:r>
            </a:p>
          </p:txBody>
        </p:sp>
        <p:sp>
          <p:nvSpPr>
            <p:cNvPr id="23675" name="Line 103"/>
            <p:cNvSpPr>
              <a:spLocks noChangeShapeType="1"/>
            </p:cNvSpPr>
            <p:nvPr/>
          </p:nvSpPr>
          <p:spPr bwMode="auto">
            <a:xfrm>
              <a:off x="4624" y="2441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3614" name="Freeform 104"/>
          <p:cNvSpPr>
            <a:spLocks/>
          </p:cNvSpPr>
          <p:nvPr/>
        </p:nvSpPr>
        <p:spPr bwMode="auto">
          <a:xfrm>
            <a:off x="6084888" y="2273300"/>
            <a:ext cx="1296987" cy="306388"/>
          </a:xfrm>
          <a:custGeom>
            <a:avLst/>
            <a:gdLst>
              <a:gd name="T0" fmla="*/ 0 w 817"/>
              <a:gd name="T1" fmla="*/ 483870835 h 193"/>
              <a:gd name="T2" fmla="*/ 725804702 w 817"/>
              <a:gd name="T3" fmla="*/ 483870835 h 193"/>
              <a:gd name="T4" fmla="*/ 725804702 w 817"/>
              <a:gd name="T5" fmla="*/ 0 h 193"/>
              <a:gd name="T6" fmla="*/ 2056446886 w 817"/>
              <a:gd name="T7" fmla="*/ 0 h 193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193"/>
              <a:gd name="T14" fmla="*/ 817 w 817"/>
              <a:gd name="T15" fmla="*/ 193 h 1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193">
                <a:moveTo>
                  <a:pt x="0" y="192"/>
                </a:moveTo>
                <a:lnTo>
                  <a:pt x="288" y="192"/>
                </a:lnTo>
                <a:lnTo>
                  <a:pt x="288" y="0"/>
                </a:lnTo>
                <a:lnTo>
                  <a:pt x="8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15" name="Freeform 105"/>
          <p:cNvSpPr>
            <a:spLocks/>
          </p:cNvSpPr>
          <p:nvPr/>
        </p:nvSpPr>
        <p:spPr bwMode="auto">
          <a:xfrm>
            <a:off x="6542088" y="2578100"/>
            <a:ext cx="839787" cy="839788"/>
          </a:xfrm>
          <a:custGeom>
            <a:avLst/>
            <a:gdLst>
              <a:gd name="T0" fmla="*/ 0 w 529"/>
              <a:gd name="T1" fmla="*/ 0 h 529"/>
              <a:gd name="T2" fmla="*/ 0 w 529"/>
              <a:gd name="T3" fmla="*/ 1330643075 h 529"/>
              <a:gd name="T4" fmla="*/ 1330641491 w 529"/>
              <a:gd name="T5" fmla="*/ 1330643075 h 529"/>
              <a:gd name="T6" fmla="*/ 0 60000 65536"/>
              <a:gd name="T7" fmla="*/ 0 60000 65536"/>
              <a:gd name="T8" fmla="*/ 0 60000 65536"/>
              <a:gd name="T9" fmla="*/ 0 w 529"/>
              <a:gd name="T10" fmla="*/ 0 h 529"/>
              <a:gd name="T11" fmla="*/ 529 w 529"/>
              <a:gd name="T12" fmla="*/ 529 h 5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9" h="529">
                <a:moveTo>
                  <a:pt x="0" y="0"/>
                </a:moveTo>
                <a:lnTo>
                  <a:pt x="0" y="528"/>
                </a:lnTo>
                <a:lnTo>
                  <a:pt x="528" y="52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16" name="Freeform 106"/>
          <p:cNvSpPr>
            <a:spLocks/>
          </p:cNvSpPr>
          <p:nvPr/>
        </p:nvSpPr>
        <p:spPr bwMode="auto">
          <a:xfrm>
            <a:off x="6084888" y="2425700"/>
            <a:ext cx="1296987" cy="458788"/>
          </a:xfrm>
          <a:custGeom>
            <a:avLst/>
            <a:gdLst>
              <a:gd name="T0" fmla="*/ 0 w 817"/>
              <a:gd name="T1" fmla="*/ 725805683 h 289"/>
              <a:gd name="T2" fmla="*/ 967739735 w 817"/>
              <a:gd name="T3" fmla="*/ 725805683 h 289"/>
              <a:gd name="T4" fmla="*/ 967739735 w 817"/>
              <a:gd name="T5" fmla="*/ 0 h 289"/>
              <a:gd name="T6" fmla="*/ 2056446886 w 817"/>
              <a:gd name="T7" fmla="*/ 0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289"/>
              <a:gd name="T14" fmla="*/ 817 w 817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289">
                <a:moveTo>
                  <a:pt x="0" y="288"/>
                </a:moveTo>
                <a:lnTo>
                  <a:pt x="384" y="288"/>
                </a:lnTo>
                <a:lnTo>
                  <a:pt x="384" y="0"/>
                </a:lnTo>
                <a:lnTo>
                  <a:pt x="8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17" name="Freeform 107"/>
          <p:cNvSpPr>
            <a:spLocks/>
          </p:cNvSpPr>
          <p:nvPr/>
        </p:nvSpPr>
        <p:spPr bwMode="auto">
          <a:xfrm>
            <a:off x="6694488" y="2882900"/>
            <a:ext cx="687387" cy="687388"/>
          </a:xfrm>
          <a:custGeom>
            <a:avLst/>
            <a:gdLst>
              <a:gd name="T0" fmla="*/ 0 w 433"/>
              <a:gd name="T1" fmla="*/ 0 h 433"/>
              <a:gd name="T2" fmla="*/ 0 w 433"/>
              <a:gd name="T3" fmla="*/ 1088708382 h 433"/>
              <a:gd name="T4" fmla="*/ 1088706798 w 433"/>
              <a:gd name="T5" fmla="*/ 1088708382 h 433"/>
              <a:gd name="T6" fmla="*/ 0 60000 65536"/>
              <a:gd name="T7" fmla="*/ 0 60000 65536"/>
              <a:gd name="T8" fmla="*/ 0 60000 65536"/>
              <a:gd name="T9" fmla="*/ 0 w 433"/>
              <a:gd name="T10" fmla="*/ 0 h 433"/>
              <a:gd name="T11" fmla="*/ 433 w 433"/>
              <a:gd name="T12" fmla="*/ 433 h 4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3" h="433">
                <a:moveTo>
                  <a:pt x="0" y="0"/>
                </a:moveTo>
                <a:lnTo>
                  <a:pt x="0" y="432"/>
                </a:lnTo>
                <a:lnTo>
                  <a:pt x="432" y="43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18" name="Freeform 108"/>
          <p:cNvSpPr>
            <a:spLocks/>
          </p:cNvSpPr>
          <p:nvPr/>
        </p:nvSpPr>
        <p:spPr bwMode="auto">
          <a:xfrm>
            <a:off x="6084888" y="2578100"/>
            <a:ext cx="1296987" cy="611188"/>
          </a:xfrm>
          <a:custGeom>
            <a:avLst/>
            <a:gdLst>
              <a:gd name="T0" fmla="*/ 2056446886 w 817"/>
              <a:gd name="T1" fmla="*/ 0 h 385"/>
              <a:gd name="T2" fmla="*/ 1209674569 w 817"/>
              <a:gd name="T3" fmla="*/ 0 h 385"/>
              <a:gd name="T4" fmla="*/ 1209674569 w 817"/>
              <a:gd name="T5" fmla="*/ 967740882 h 385"/>
              <a:gd name="T6" fmla="*/ 0 w 817"/>
              <a:gd name="T7" fmla="*/ 967740882 h 385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385"/>
              <a:gd name="T14" fmla="*/ 817 w 817"/>
              <a:gd name="T15" fmla="*/ 385 h 3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385">
                <a:moveTo>
                  <a:pt x="816" y="0"/>
                </a:moveTo>
                <a:lnTo>
                  <a:pt x="480" y="0"/>
                </a:lnTo>
                <a:lnTo>
                  <a:pt x="480" y="384"/>
                </a:lnTo>
                <a:lnTo>
                  <a:pt x="0" y="384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19" name="Freeform 109"/>
          <p:cNvSpPr>
            <a:spLocks/>
          </p:cNvSpPr>
          <p:nvPr/>
        </p:nvSpPr>
        <p:spPr bwMode="auto">
          <a:xfrm>
            <a:off x="6846888" y="3187700"/>
            <a:ext cx="534987" cy="534988"/>
          </a:xfrm>
          <a:custGeom>
            <a:avLst/>
            <a:gdLst>
              <a:gd name="T0" fmla="*/ 846771799 w 337"/>
              <a:gd name="T1" fmla="*/ 846773382 h 337"/>
              <a:gd name="T2" fmla="*/ 0 w 337"/>
              <a:gd name="T3" fmla="*/ 846773382 h 337"/>
              <a:gd name="T4" fmla="*/ 0 w 337"/>
              <a:gd name="T5" fmla="*/ 0 h 337"/>
              <a:gd name="T6" fmla="*/ 0 60000 65536"/>
              <a:gd name="T7" fmla="*/ 0 60000 65536"/>
              <a:gd name="T8" fmla="*/ 0 60000 65536"/>
              <a:gd name="T9" fmla="*/ 0 w 337"/>
              <a:gd name="T10" fmla="*/ 0 h 337"/>
              <a:gd name="T11" fmla="*/ 337 w 337"/>
              <a:gd name="T12" fmla="*/ 337 h 3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7" h="337">
                <a:moveTo>
                  <a:pt x="336" y="336"/>
                </a:moveTo>
                <a:lnTo>
                  <a:pt x="0" y="336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20" name="Rectangle 110"/>
          <p:cNvSpPr>
            <a:spLocks noChangeArrowheads="1"/>
          </p:cNvSpPr>
          <p:nvPr/>
        </p:nvSpPr>
        <p:spPr bwMode="auto">
          <a:xfrm>
            <a:off x="6223000" y="2273300"/>
            <a:ext cx="3317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S</a:t>
            </a:r>
            <a:r>
              <a:rPr lang="en-US" altLang="ko-KR" sz="1400" b="1" baseline="-25000">
                <a:ea typeface="굴림" pitchFamily="34" charset="-127"/>
              </a:rPr>
              <a:t>j</a:t>
            </a:r>
          </a:p>
        </p:txBody>
      </p:sp>
      <p:sp>
        <p:nvSpPr>
          <p:cNvPr id="23621" name="Rectangle 111"/>
          <p:cNvSpPr>
            <a:spLocks noChangeArrowheads="1"/>
          </p:cNvSpPr>
          <p:nvPr/>
        </p:nvSpPr>
        <p:spPr bwMode="auto">
          <a:xfrm>
            <a:off x="6223000" y="2882900"/>
            <a:ext cx="3317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S</a:t>
            </a:r>
            <a:r>
              <a:rPr lang="en-US" altLang="ko-KR" sz="1400" b="1" baseline="-25000">
                <a:ea typeface="굴림" pitchFamily="34" charset="-127"/>
              </a:rPr>
              <a:t>i</a:t>
            </a:r>
          </a:p>
        </p:txBody>
      </p:sp>
      <p:sp>
        <p:nvSpPr>
          <p:cNvPr id="23622" name="Rectangle 112"/>
          <p:cNvSpPr>
            <a:spLocks noChangeArrowheads="1"/>
          </p:cNvSpPr>
          <p:nvPr/>
        </p:nvSpPr>
        <p:spPr bwMode="auto">
          <a:xfrm>
            <a:off x="6223000" y="2578100"/>
            <a:ext cx="36353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S</a:t>
            </a:r>
            <a:r>
              <a:rPr lang="en-US" altLang="ko-KR" sz="1400" b="1" baseline="-25000">
                <a:ea typeface="굴림" pitchFamily="34" charset="-127"/>
              </a:rPr>
              <a:t>k</a:t>
            </a:r>
          </a:p>
        </p:txBody>
      </p:sp>
      <p:sp>
        <p:nvSpPr>
          <p:cNvPr id="23623" name="Rectangle 113"/>
          <p:cNvSpPr>
            <a:spLocks noChangeArrowheads="1"/>
          </p:cNvSpPr>
          <p:nvPr/>
        </p:nvSpPr>
        <p:spPr bwMode="auto">
          <a:xfrm>
            <a:off x="7405688" y="4332288"/>
            <a:ext cx="965200" cy="584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624" name="Rectangle 114"/>
          <p:cNvSpPr>
            <a:spLocks noChangeArrowheads="1"/>
          </p:cNvSpPr>
          <p:nvPr/>
        </p:nvSpPr>
        <p:spPr bwMode="auto">
          <a:xfrm>
            <a:off x="7442200" y="4330700"/>
            <a:ext cx="990600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Addr Add</a:t>
            </a:r>
          </a:p>
        </p:txBody>
      </p:sp>
      <p:sp>
        <p:nvSpPr>
          <p:cNvPr id="23625" name="Rectangle 115"/>
          <p:cNvSpPr>
            <a:spLocks noChangeArrowheads="1"/>
          </p:cNvSpPr>
          <p:nvPr/>
        </p:nvSpPr>
        <p:spPr bwMode="auto">
          <a:xfrm>
            <a:off x="7442200" y="4635500"/>
            <a:ext cx="95091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Addr Mul</a:t>
            </a:r>
          </a:p>
        </p:txBody>
      </p:sp>
      <p:sp>
        <p:nvSpPr>
          <p:cNvPr id="23626" name="Line 116"/>
          <p:cNvSpPr>
            <a:spLocks noChangeShapeType="1"/>
          </p:cNvSpPr>
          <p:nvPr/>
        </p:nvSpPr>
        <p:spPr bwMode="auto">
          <a:xfrm>
            <a:off x="7405688" y="46243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27" name="Line 117"/>
          <p:cNvSpPr>
            <a:spLocks noChangeShapeType="1"/>
          </p:cNvSpPr>
          <p:nvPr/>
        </p:nvSpPr>
        <p:spPr bwMode="auto">
          <a:xfrm>
            <a:off x="6110288" y="4395788"/>
            <a:ext cx="127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28" name="Line 118"/>
          <p:cNvSpPr>
            <a:spLocks noChangeShapeType="1"/>
          </p:cNvSpPr>
          <p:nvPr/>
        </p:nvSpPr>
        <p:spPr bwMode="auto">
          <a:xfrm>
            <a:off x="6110288" y="4624388"/>
            <a:ext cx="127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29" name="Line 119"/>
          <p:cNvSpPr>
            <a:spLocks noChangeShapeType="1"/>
          </p:cNvSpPr>
          <p:nvPr/>
        </p:nvSpPr>
        <p:spPr bwMode="auto">
          <a:xfrm flipH="1">
            <a:off x="6084888" y="4852988"/>
            <a:ext cx="132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30" name="Rectangle 120"/>
          <p:cNvSpPr>
            <a:spLocks noChangeArrowheads="1"/>
          </p:cNvSpPr>
          <p:nvPr/>
        </p:nvSpPr>
        <p:spPr bwMode="auto">
          <a:xfrm>
            <a:off x="6527800" y="4102100"/>
            <a:ext cx="34131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</a:t>
            </a:r>
            <a:r>
              <a:rPr lang="en-US" altLang="ko-KR" sz="1400" b="1" baseline="-25000">
                <a:ea typeface="굴림" pitchFamily="34" charset="-127"/>
              </a:rPr>
              <a:t>j</a:t>
            </a:r>
          </a:p>
        </p:txBody>
      </p:sp>
      <p:sp>
        <p:nvSpPr>
          <p:cNvPr id="23631" name="Rectangle 121"/>
          <p:cNvSpPr>
            <a:spLocks noChangeArrowheads="1"/>
          </p:cNvSpPr>
          <p:nvPr/>
        </p:nvSpPr>
        <p:spPr bwMode="auto">
          <a:xfrm>
            <a:off x="6527800" y="4559300"/>
            <a:ext cx="34131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</a:t>
            </a:r>
            <a:r>
              <a:rPr lang="en-US" altLang="ko-KR" sz="1400" b="1" baseline="-25000">
                <a:ea typeface="굴림" pitchFamily="34" charset="-127"/>
              </a:rPr>
              <a:t>i</a:t>
            </a:r>
          </a:p>
        </p:txBody>
      </p:sp>
      <p:sp>
        <p:nvSpPr>
          <p:cNvPr id="23632" name="Rectangle 122"/>
          <p:cNvSpPr>
            <a:spLocks noChangeArrowheads="1"/>
          </p:cNvSpPr>
          <p:nvPr/>
        </p:nvSpPr>
        <p:spPr bwMode="auto">
          <a:xfrm>
            <a:off x="6527800" y="4330700"/>
            <a:ext cx="37306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</a:t>
            </a:r>
            <a:r>
              <a:rPr lang="en-US" altLang="ko-KR" sz="1400" b="1" baseline="-25000">
                <a:ea typeface="굴림" pitchFamily="34" charset="-127"/>
              </a:rPr>
              <a:t>k</a:t>
            </a:r>
          </a:p>
        </p:txBody>
      </p:sp>
      <p:sp>
        <p:nvSpPr>
          <p:cNvPr id="23633" name="Rectangle 123"/>
          <p:cNvSpPr>
            <a:spLocks noChangeArrowheads="1"/>
          </p:cNvSpPr>
          <p:nvPr/>
        </p:nvSpPr>
        <p:spPr bwMode="auto">
          <a:xfrm>
            <a:off x="914400" y="6172200"/>
            <a:ext cx="75215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2000" b="1" i="1">
                <a:ea typeface="굴림" pitchFamily="34" charset="-127"/>
              </a:rPr>
              <a:t>memory bank cycle </a:t>
            </a:r>
            <a:r>
              <a:rPr lang="en-US" altLang="ko-KR" sz="2000" b="1">
                <a:ea typeface="굴림" pitchFamily="34" charset="-127"/>
              </a:rPr>
              <a:t>50 ns     </a:t>
            </a:r>
            <a:r>
              <a:rPr lang="en-US" altLang="ko-KR" sz="2000" b="1" i="1">
                <a:ea typeface="굴림" pitchFamily="34" charset="-127"/>
              </a:rPr>
              <a:t>processor cycle </a:t>
            </a:r>
            <a:r>
              <a:rPr lang="en-US" altLang="ko-KR" sz="2000" b="1">
                <a:ea typeface="굴림" pitchFamily="34" charset="-127"/>
              </a:rPr>
              <a:t>12.5 ns (80MHz)</a:t>
            </a:r>
          </a:p>
        </p:txBody>
      </p:sp>
      <p:sp>
        <p:nvSpPr>
          <p:cNvPr id="23634" name="Rectangle 124"/>
          <p:cNvSpPr>
            <a:spLocks noChangeArrowheads="1"/>
          </p:cNvSpPr>
          <p:nvPr/>
        </p:nvSpPr>
        <p:spPr bwMode="auto">
          <a:xfrm>
            <a:off x="2884488" y="901700"/>
            <a:ext cx="3200400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635" name="Line 125"/>
          <p:cNvSpPr>
            <a:spLocks noChangeShapeType="1"/>
          </p:cNvSpPr>
          <p:nvPr/>
        </p:nvSpPr>
        <p:spPr bwMode="auto">
          <a:xfrm>
            <a:off x="2884488" y="1044575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36" name="Line 126"/>
          <p:cNvSpPr>
            <a:spLocks noChangeShapeType="1"/>
          </p:cNvSpPr>
          <p:nvPr/>
        </p:nvSpPr>
        <p:spPr bwMode="auto">
          <a:xfrm>
            <a:off x="2884488" y="1201738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37" name="Line 127"/>
          <p:cNvSpPr>
            <a:spLocks noChangeShapeType="1"/>
          </p:cNvSpPr>
          <p:nvPr/>
        </p:nvSpPr>
        <p:spPr bwMode="auto">
          <a:xfrm>
            <a:off x="2884488" y="1357313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38" name="Line 128"/>
          <p:cNvSpPr>
            <a:spLocks noChangeShapeType="1"/>
          </p:cNvSpPr>
          <p:nvPr/>
        </p:nvSpPr>
        <p:spPr bwMode="auto">
          <a:xfrm>
            <a:off x="2884488" y="1514475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39" name="Line 129"/>
          <p:cNvSpPr>
            <a:spLocks noChangeShapeType="1"/>
          </p:cNvSpPr>
          <p:nvPr/>
        </p:nvSpPr>
        <p:spPr bwMode="auto">
          <a:xfrm>
            <a:off x="2884488" y="1671638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40" name="Line 130"/>
          <p:cNvSpPr>
            <a:spLocks noChangeShapeType="1"/>
          </p:cNvSpPr>
          <p:nvPr/>
        </p:nvSpPr>
        <p:spPr bwMode="auto">
          <a:xfrm>
            <a:off x="2884488" y="1827213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41" name="Line 131"/>
          <p:cNvSpPr>
            <a:spLocks noChangeShapeType="1"/>
          </p:cNvSpPr>
          <p:nvPr/>
        </p:nvSpPr>
        <p:spPr bwMode="auto">
          <a:xfrm>
            <a:off x="2884488" y="1984375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3642" name="Group 132"/>
          <p:cNvGrpSpPr>
            <a:grpSpLocks/>
          </p:cNvGrpSpPr>
          <p:nvPr/>
        </p:nvGrpSpPr>
        <p:grpSpPr bwMode="auto">
          <a:xfrm>
            <a:off x="5475288" y="868363"/>
            <a:ext cx="336550" cy="1308100"/>
            <a:chOff x="2282" y="576"/>
            <a:chExt cx="212" cy="824"/>
          </a:xfrm>
        </p:grpSpPr>
        <p:sp>
          <p:nvSpPr>
            <p:cNvPr id="23660" name="Rectangle 133"/>
            <p:cNvSpPr>
              <a:spLocks noChangeArrowheads="1"/>
            </p:cNvSpPr>
            <p:nvPr/>
          </p:nvSpPr>
          <p:spPr bwMode="auto">
            <a:xfrm>
              <a:off x="2282" y="576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V0</a:t>
              </a:r>
            </a:p>
          </p:txBody>
        </p:sp>
        <p:sp>
          <p:nvSpPr>
            <p:cNvPr id="23661" name="Rectangle 134"/>
            <p:cNvSpPr>
              <a:spLocks noChangeArrowheads="1"/>
            </p:cNvSpPr>
            <p:nvPr/>
          </p:nvSpPr>
          <p:spPr bwMode="auto">
            <a:xfrm>
              <a:off x="2282" y="672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V1</a:t>
              </a:r>
            </a:p>
          </p:txBody>
        </p:sp>
        <p:sp>
          <p:nvSpPr>
            <p:cNvPr id="23662" name="Rectangle 135"/>
            <p:cNvSpPr>
              <a:spLocks noChangeArrowheads="1"/>
            </p:cNvSpPr>
            <p:nvPr/>
          </p:nvSpPr>
          <p:spPr bwMode="auto">
            <a:xfrm>
              <a:off x="2282" y="768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V2</a:t>
              </a:r>
            </a:p>
          </p:txBody>
        </p:sp>
        <p:sp>
          <p:nvSpPr>
            <p:cNvPr id="23663" name="Rectangle 136"/>
            <p:cNvSpPr>
              <a:spLocks noChangeArrowheads="1"/>
            </p:cNvSpPr>
            <p:nvPr/>
          </p:nvSpPr>
          <p:spPr bwMode="auto">
            <a:xfrm>
              <a:off x="2282" y="864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V3</a:t>
              </a:r>
            </a:p>
          </p:txBody>
        </p:sp>
        <p:sp>
          <p:nvSpPr>
            <p:cNvPr id="23664" name="Rectangle 137"/>
            <p:cNvSpPr>
              <a:spLocks noChangeArrowheads="1"/>
            </p:cNvSpPr>
            <p:nvPr/>
          </p:nvSpPr>
          <p:spPr bwMode="auto">
            <a:xfrm>
              <a:off x="2282" y="960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V4</a:t>
              </a:r>
            </a:p>
          </p:txBody>
        </p:sp>
        <p:sp>
          <p:nvSpPr>
            <p:cNvPr id="23665" name="Rectangle 138"/>
            <p:cNvSpPr>
              <a:spLocks noChangeArrowheads="1"/>
            </p:cNvSpPr>
            <p:nvPr/>
          </p:nvSpPr>
          <p:spPr bwMode="auto">
            <a:xfrm>
              <a:off x="2282" y="1056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V5</a:t>
              </a:r>
            </a:p>
          </p:txBody>
        </p:sp>
        <p:sp>
          <p:nvSpPr>
            <p:cNvPr id="23666" name="Rectangle 139"/>
            <p:cNvSpPr>
              <a:spLocks noChangeArrowheads="1"/>
            </p:cNvSpPr>
            <p:nvPr/>
          </p:nvSpPr>
          <p:spPr bwMode="auto">
            <a:xfrm>
              <a:off x="2282" y="1152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V6</a:t>
              </a:r>
            </a:p>
          </p:txBody>
        </p:sp>
        <p:sp>
          <p:nvSpPr>
            <p:cNvPr id="23667" name="Rectangle 140"/>
            <p:cNvSpPr>
              <a:spLocks noChangeArrowheads="1"/>
            </p:cNvSpPr>
            <p:nvPr/>
          </p:nvSpPr>
          <p:spPr bwMode="auto">
            <a:xfrm>
              <a:off x="2282" y="1248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V7</a:t>
              </a:r>
            </a:p>
          </p:txBody>
        </p:sp>
      </p:grpSp>
      <p:sp>
        <p:nvSpPr>
          <p:cNvPr id="23643" name="Line 141"/>
          <p:cNvSpPr>
            <a:spLocks noChangeShapeType="1"/>
          </p:cNvSpPr>
          <p:nvPr/>
        </p:nvSpPr>
        <p:spPr bwMode="auto">
          <a:xfrm flipH="1">
            <a:off x="2514600" y="1512888"/>
            <a:ext cx="376238" cy="47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3644" name="Line 142"/>
          <p:cNvSpPr>
            <a:spLocks noChangeShapeType="1"/>
          </p:cNvSpPr>
          <p:nvPr/>
        </p:nvSpPr>
        <p:spPr bwMode="auto">
          <a:xfrm flipV="1">
            <a:off x="6846888" y="11303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3645" name="Line 143"/>
          <p:cNvSpPr>
            <a:spLocks noChangeShapeType="1"/>
          </p:cNvSpPr>
          <p:nvPr/>
        </p:nvSpPr>
        <p:spPr bwMode="auto">
          <a:xfrm flipH="1">
            <a:off x="6084888" y="11303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3646" name="Line 144"/>
          <p:cNvSpPr>
            <a:spLocks noChangeShapeType="1"/>
          </p:cNvSpPr>
          <p:nvPr/>
        </p:nvSpPr>
        <p:spPr bwMode="auto">
          <a:xfrm>
            <a:off x="6084888" y="14351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3647" name="Line 145"/>
          <p:cNvSpPr>
            <a:spLocks noChangeShapeType="1"/>
          </p:cNvSpPr>
          <p:nvPr/>
        </p:nvSpPr>
        <p:spPr bwMode="auto">
          <a:xfrm>
            <a:off x="6542088" y="17399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3648" name="Line 146"/>
          <p:cNvSpPr>
            <a:spLocks noChangeShapeType="1"/>
          </p:cNvSpPr>
          <p:nvPr/>
        </p:nvSpPr>
        <p:spPr bwMode="auto">
          <a:xfrm>
            <a:off x="6084888" y="17399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3649" name="Line 147"/>
          <p:cNvSpPr>
            <a:spLocks noChangeShapeType="1"/>
          </p:cNvSpPr>
          <p:nvPr/>
        </p:nvSpPr>
        <p:spPr bwMode="auto">
          <a:xfrm flipV="1">
            <a:off x="6694488" y="14351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3650" name="Rectangle 148"/>
          <p:cNvSpPr>
            <a:spLocks noChangeArrowheads="1"/>
          </p:cNvSpPr>
          <p:nvPr/>
        </p:nvSpPr>
        <p:spPr bwMode="auto">
          <a:xfrm>
            <a:off x="6161088" y="1435100"/>
            <a:ext cx="363537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V</a:t>
            </a:r>
            <a:r>
              <a:rPr lang="en-US" altLang="ko-KR" sz="1400" b="1" baseline="-25000">
                <a:ea typeface="굴림" pitchFamily="34" charset="-127"/>
              </a:rPr>
              <a:t>k</a:t>
            </a:r>
          </a:p>
        </p:txBody>
      </p:sp>
      <p:sp>
        <p:nvSpPr>
          <p:cNvPr id="23651" name="Rectangle 149"/>
          <p:cNvSpPr>
            <a:spLocks noChangeArrowheads="1"/>
          </p:cNvSpPr>
          <p:nvPr/>
        </p:nvSpPr>
        <p:spPr bwMode="auto">
          <a:xfrm>
            <a:off x="6161088" y="1130300"/>
            <a:ext cx="331787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V</a:t>
            </a:r>
            <a:r>
              <a:rPr lang="en-US" altLang="ko-KR" sz="1400" b="1" baseline="-25000">
                <a:ea typeface="굴림" pitchFamily="34" charset="-127"/>
              </a:rPr>
              <a:t>j</a:t>
            </a:r>
          </a:p>
        </p:txBody>
      </p:sp>
      <p:sp>
        <p:nvSpPr>
          <p:cNvPr id="23652" name="Rectangle 150"/>
          <p:cNvSpPr>
            <a:spLocks noChangeArrowheads="1"/>
          </p:cNvSpPr>
          <p:nvPr/>
        </p:nvSpPr>
        <p:spPr bwMode="auto">
          <a:xfrm>
            <a:off x="6161088" y="825500"/>
            <a:ext cx="331787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V</a:t>
            </a:r>
            <a:r>
              <a:rPr lang="en-US" altLang="ko-KR" sz="1400" b="1" baseline="-25000">
                <a:ea typeface="굴림" pitchFamily="34" charset="-127"/>
              </a:rPr>
              <a:t>i</a:t>
            </a:r>
          </a:p>
        </p:txBody>
      </p:sp>
      <p:grpSp>
        <p:nvGrpSpPr>
          <p:cNvPr id="23653" name="Group 151"/>
          <p:cNvGrpSpPr>
            <a:grpSpLocks/>
          </p:cNvGrpSpPr>
          <p:nvPr/>
        </p:nvGrpSpPr>
        <p:grpSpPr bwMode="auto">
          <a:xfrm>
            <a:off x="7388225" y="901700"/>
            <a:ext cx="974725" cy="301625"/>
            <a:chOff x="4613" y="576"/>
            <a:chExt cx="614" cy="190"/>
          </a:xfrm>
        </p:grpSpPr>
        <p:sp>
          <p:nvSpPr>
            <p:cNvPr id="23658" name="Rectangle 152"/>
            <p:cNvSpPr>
              <a:spLocks noChangeArrowheads="1"/>
            </p:cNvSpPr>
            <p:nvPr/>
          </p:nvSpPr>
          <p:spPr bwMode="auto">
            <a:xfrm>
              <a:off x="4613" y="609"/>
              <a:ext cx="614" cy="12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659" name="Rectangle 153"/>
            <p:cNvSpPr>
              <a:spLocks noChangeArrowheads="1"/>
            </p:cNvSpPr>
            <p:nvPr/>
          </p:nvSpPr>
          <p:spPr bwMode="auto">
            <a:xfrm>
              <a:off x="4655" y="576"/>
              <a:ext cx="531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V. Mask</a:t>
              </a:r>
            </a:p>
          </p:txBody>
        </p:sp>
      </p:grpSp>
      <p:grpSp>
        <p:nvGrpSpPr>
          <p:cNvPr id="23654" name="Group 154"/>
          <p:cNvGrpSpPr>
            <a:grpSpLocks/>
          </p:cNvGrpSpPr>
          <p:nvPr/>
        </p:nvGrpSpPr>
        <p:grpSpPr bwMode="auto">
          <a:xfrm>
            <a:off x="7380288" y="1282700"/>
            <a:ext cx="990600" cy="301625"/>
            <a:chOff x="4624" y="576"/>
            <a:chExt cx="530" cy="190"/>
          </a:xfrm>
        </p:grpSpPr>
        <p:sp>
          <p:nvSpPr>
            <p:cNvPr id="23656" name="Rectangle 155"/>
            <p:cNvSpPr>
              <a:spLocks noChangeArrowheads="1"/>
            </p:cNvSpPr>
            <p:nvPr/>
          </p:nvSpPr>
          <p:spPr bwMode="auto">
            <a:xfrm>
              <a:off x="4632" y="609"/>
              <a:ext cx="512" cy="12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657" name="Rectangle 156"/>
            <p:cNvSpPr>
              <a:spLocks noChangeArrowheads="1"/>
            </p:cNvSpPr>
            <p:nvPr/>
          </p:nvSpPr>
          <p:spPr bwMode="auto">
            <a:xfrm>
              <a:off x="4624" y="576"/>
              <a:ext cx="530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V. Length</a:t>
              </a:r>
            </a:p>
          </p:txBody>
        </p:sp>
      </p:grpSp>
      <p:sp>
        <p:nvSpPr>
          <p:cNvPr id="23655" name="Text Box 157"/>
          <p:cNvSpPr txBox="1">
            <a:spLocks noChangeArrowheads="1"/>
          </p:cNvSpPr>
          <p:nvPr/>
        </p:nvSpPr>
        <p:spPr bwMode="auto">
          <a:xfrm>
            <a:off x="3122613" y="1173163"/>
            <a:ext cx="20891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b="1">
                <a:ea typeface="굴림" pitchFamily="34" charset="-127"/>
              </a:rPr>
              <a:t>64 Element Vector Registers</a:t>
            </a:r>
            <a:endParaRPr lang="en-US" altLang="ko-KR" sz="2400" b="1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124200" y="6575425"/>
            <a:ext cx="2895600" cy="279400"/>
          </a:xfrm>
          <a:noFill/>
        </p:spPr>
        <p:txBody>
          <a:bodyPr/>
          <a:lstStyle/>
          <a:p>
            <a:fld id="{BA2E3CBB-20DC-44F7-A21F-506B07986F7D}" type="slidenum">
              <a:rPr lang="en-US" smtClean="0">
                <a:latin typeface="Times New Roman" pitchFamily="18" charset="0"/>
                <a:cs typeface="Arial" charset="0"/>
              </a:rPr>
              <a:pPr/>
              <a:t>6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Limits of Static Scheduling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365625"/>
          </a:xfrm>
        </p:spPr>
        <p:txBody>
          <a:bodyPr anchor="ctr">
            <a:spAutoFit/>
          </a:bodyPr>
          <a:lstStyle/>
          <a:p>
            <a:r>
              <a:rPr lang="en-US" altLang="ko-KR" sz="2800" smtClean="0">
                <a:ea typeface="굴림" pitchFamily="34" charset="-127"/>
              </a:rPr>
              <a:t>Unpredictable branches</a:t>
            </a:r>
          </a:p>
          <a:p>
            <a:r>
              <a:rPr lang="en-US" altLang="ko-KR" sz="2800" smtClean="0">
                <a:ea typeface="굴림" pitchFamily="34" charset="-127"/>
              </a:rPr>
              <a:t>Variable memory latency (unpredictable cache misses)</a:t>
            </a:r>
          </a:p>
          <a:p>
            <a:r>
              <a:rPr lang="en-US" altLang="ko-KR" sz="2800" smtClean="0">
                <a:ea typeface="굴림" pitchFamily="34" charset="-127"/>
              </a:rPr>
              <a:t>Code size explosion</a:t>
            </a:r>
          </a:p>
          <a:p>
            <a:r>
              <a:rPr lang="en-US" altLang="ko-KR" sz="2800" smtClean="0">
                <a:ea typeface="굴림" pitchFamily="34" charset="-127"/>
              </a:rPr>
              <a:t>Compiler complexity</a:t>
            </a:r>
          </a:p>
          <a:p>
            <a:endParaRPr lang="en-US" altLang="ko-KR" sz="2800" smtClean="0">
              <a:ea typeface="굴림" pitchFamily="34" charset="-127"/>
            </a:endParaRPr>
          </a:p>
          <a:p>
            <a:pPr>
              <a:buFontTx/>
              <a:buNone/>
            </a:pPr>
            <a:r>
              <a:rPr lang="en-US" altLang="ko-KR" sz="2800" smtClean="0">
                <a:ea typeface="굴림" pitchFamily="34" charset="-127"/>
              </a:rPr>
              <a:t>Despite several attempts, VLIW has failed in general-purpose computing arena.</a:t>
            </a:r>
          </a:p>
          <a:p>
            <a:pPr>
              <a:buFontTx/>
              <a:buNone/>
            </a:pPr>
            <a:r>
              <a:rPr lang="en-US" altLang="ko-KR" sz="2800" smtClean="0">
                <a:ea typeface="굴림" pitchFamily="34" charset="-127"/>
              </a:rPr>
              <a:t>Successful in embedded DSP market.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BEBA0D-FD74-4A11-9C27-8CE0102EFCEE}" type="slidenum">
              <a:rPr lang="en-US" smtClean="0">
                <a:latin typeface="Times New Roman" pitchFamily="18" charset="0"/>
                <a:cs typeface="Arial" charset="0"/>
              </a:rPr>
              <a:pPr/>
              <a:t>7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066800" y="-76200"/>
            <a:ext cx="7162800" cy="769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ko-KR" sz="3200">
                <a:solidFill>
                  <a:srgbClr val="660066"/>
                </a:solidFill>
                <a:latin typeface="Verdana" pitchFamily="34" charset="0"/>
                <a:ea typeface="굴림" pitchFamily="34" charset="-127"/>
              </a:rPr>
              <a:t>Vector Programming Model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228600" y="2895600"/>
            <a:ext cx="8686800" cy="1676400"/>
            <a:chOff x="144" y="1968"/>
            <a:chExt cx="5472" cy="1056"/>
          </a:xfrm>
        </p:grpSpPr>
        <p:sp>
          <p:nvSpPr>
            <p:cNvPr id="27860" name="Rectangle 4"/>
            <p:cNvSpPr>
              <a:spLocks noChangeArrowheads="1"/>
            </p:cNvSpPr>
            <p:nvPr/>
          </p:nvSpPr>
          <p:spPr bwMode="auto">
            <a:xfrm>
              <a:off x="2400" y="2640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1" name="Rectangle 5"/>
            <p:cNvSpPr>
              <a:spLocks noChangeArrowheads="1"/>
            </p:cNvSpPr>
            <p:nvPr/>
          </p:nvSpPr>
          <p:spPr bwMode="auto">
            <a:xfrm>
              <a:off x="2400" y="2064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2" name="Rectangle 6"/>
            <p:cNvSpPr>
              <a:spLocks noChangeArrowheads="1"/>
            </p:cNvSpPr>
            <p:nvPr/>
          </p:nvSpPr>
          <p:spPr bwMode="auto">
            <a:xfrm>
              <a:off x="2400" y="2208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grpSp>
          <p:nvGrpSpPr>
            <p:cNvPr id="27863" name="Group 7"/>
            <p:cNvGrpSpPr>
              <a:grpSpLocks/>
            </p:cNvGrpSpPr>
            <p:nvPr/>
          </p:nvGrpSpPr>
          <p:grpSpPr bwMode="auto">
            <a:xfrm>
              <a:off x="2400" y="2640"/>
              <a:ext cx="2160" cy="48"/>
              <a:chOff x="1824" y="2928"/>
              <a:chExt cx="2160" cy="48"/>
            </a:xfrm>
          </p:grpSpPr>
          <p:sp>
            <p:nvSpPr>
              <p:cNvPr id="27915" name="Rectangle 8"/>
              <p:cNvSpPr>
                <a:spLocks noChangeArrowheads="1"/>
              </p:cNvSpPr>
              <p:nvPr/>
            </p:nvSpPr>
            <p:spPr bwMode="auto">
              <a:xfrm>
                <a:off x="1824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916" name="Rectangle 9"/>
              <p:cNvSpPr>
                <a:spLocks noChangeArrowheads="1"/>
              </p:cNvSpPr>
              <p:nvPr/>
            </p:nvSpPr>
            <p:spPr bwMode="auto">
              <a:xfrm>
                <a:off x="2256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917" name="Rectangle 10"/>
              <p:cNvSpPr>
                <a:spLocks noChangeArrowheads="1"/>
              </p:cNvSpPr>
              <p:nvPr/>
            </p:nvSpPr>
            <p:spPr bwMode="auto">
              <a:xfrm>
                <a:off x="2688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918" name="Rectangle 11"/>
              <p:cNvSpPr>
                <a:spLocks noChangeArrowheads="1"/>
              </p:cNvSpPr>
              <p:nvPr/>
            </p:nvSpPr>
            <p:spPr bwMode="auto">
              <a:xfrm>
                <a:off x="3120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919" name="Rectangle 12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864" name="Rectangle 13"/>
            <p:cNvSpPr>
              <a:spLocks noChangeArrowheads="1"/>
            </p:cNvSpPr>
            <p:nvPr/>
          </p:nvSpPr>
          <p:spPr bwMode="auto">
            <a:xfrm>
              <a:off x="4560" y="26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5" name="Rectangle 14"/>
            <p:cNvSpPr>
              <a:spLocks noChangeArrowheads="1"/>
            </p:cNvSpPr>
            <p:nvPr/>
          </p:nvSpPr>
          <p:spPr bwMode="auto">
            <a:xfrm>
              <a:off x="2400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6" name="Rectangle 15"/>
            <p:cNvSpPr>
              <a:spLocks noChangeArrowheads="1"/>
            </p:cNvSpPr>
            <p:nvPr/>
          </p:nvSpPr>
          <p:spPr bwMode="auto">
            <a:xfrm>
              <a:off x="2832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7" name="Rectangle 16"/>
            <p:cNvSpPr>
              <a:spLocks noChangeArrowheads="1"/>
            </p:cNvSpPr>
            <p:nvPr/>
          </p:nvSpPr>
          <p:spPr bwMode="auto">
            <a:xfrm>
              <a:off x="3264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8" name="Rectangle 17"/>
            <p:cNvSpPr>
              <a:spLocks noChangeArrowheads="1"/>
            </p:cNvSpPr>
            <p:nvPr/>
          </p:nvSpPr>
          <p:spPr bwMode="auto">
            <a:xfrm>
              <a:off x="3696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9" name="Rectangle 18"/>
            <p:cNvSpPr>
              <a:spLocks noChangeArrowheads="1"/>
            </p:cNvSpPr>
            <p:nvPr/>
          </p:nvSpPr>
          <p:spPr bwMode="auto">
            <a:xfrm>
              <a:off x="4128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0" name="Rectangle 19"/>
            <p:cNvSpPr>
              <a:spLocks noChangeArrowheads="1"/>
            </p:cNvSpPr>
            <p:nvPr/>
          </p:nvSpPr>
          <p:spPr bwMode="auto">
            <a:xfrm>
              <a:off x="4560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1" name="Rectangle 20"/>
            <p:cNvSpPr>
              <a:spLocks noChangeArrowheads="1"/>
            </p:cNvSpPr>
            <p:nvPr/>
          </p:nvSpPr>
          <p:spPr bwMode="auto">
            <a:xfrm>
              <a:off x="2400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2" name="Rectangle 21"/>
            <p:cNvSpPr>
              <a:spLocks noChangeArrowheads="1"/>
            </p:cNvSpPr>
            <p:nvPr/>
          </p:nvSpPr>
          <p:spPr bwMode="auto">
            <a:xfrm>
              <a:off x="2832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3" name="Rectangle 22"/>
            <p:cNvSpPr>
              <a:spLocks noChangeArrowheads="1"/>
            </p:cNvSpPr>
            <p:nvPr/>
          </p:nvSpPr>
          <p:spPr bwMode="auto">
            <a:xfrm>
              <a:off x="3264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4" name="Rectangle 23"/>
            <p:cNvSpPr>
              <a:spLocks noChangeArrowheads="1"/>
            </p:cNvSpPr>
            <p:nvPr/>
          </p:nvSpPr>
          <p:spPr bwMode="auto">
            <a:xfrm>
              <a:off x="3696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5" name="Rectangle 24"/>
            <p:cNvSpPr>
              <a:spLocks noChangeArrowheads="1"/>
            </p:cNvSpPr>
            <p:nvPr/>
          </p:nvSpPr>
          <p:spPr bwMode="auto">
            <a:xfrm>
              <a:off x="4128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6" name="Rectangle 25"/>
            <p:cNvSpPr>
              <a:spLocks noChangeArrowheads="1"/>
            </p:cNvSpPr>
            <p:nvPr/>
          </p:nvSpPr>
          <p:spPr bwMode="auto">
            <a:xfrm>
              <a:off x="4560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grpSp>
          <p:nvGrpSpPr>
            <p:cNvPr id="27877" name="Group 26"/>
            <p:cNvGrpSpPr>
              <a:grpSpLocks/>
            </p:cNvGrpSpPr>
            <p:nvPr/>
          </p:nvGrpSpPr>
          <p:grpSpPr bwMode="auto">
            <a:xfrm>
              <a:off x="2544" y="2112"/>
              <a:ext cx="192" cy="528"/>
              <a:chOff x="1968" y="2400"/>
              <a:chExt cx="192" cy="528"/>
            </a:xfrm>
          </p:grpSpPr>
          <p:sp>
            <p:nvSpPr>
              <p:cNvPr id="27911" name="Oval 2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912" name="Line 2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13" name="Line 2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14" name="Line 3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27878" name="Group 31"/>
            <p:cNvGrpSpPr>
              <a:grpSpLocks/>
            </p:cNvGrpSpPr>
            <p:nvPr/>
          </p:nvGrpSpPr>
          <p:grpSpPr bwMode="auto">
            <a:xfrm>
              <a:off x="2976" y="2112"/>
              <a:ext cx="192" cy="528"/>
              <a:chOff x="1968" y="2400"/>
              <a:chExt cx="192" cy="528"/>
            </a:xfrm>
          </p:grpSpPr>
          <p:sp>
            <p:nvSpPr>
              <p:cNvPr id="27907" name="Oval 3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908" name="Line 3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09" name="Line 3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10" name="Line 3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27879" name="Group 36"/>
            <p:cNvGrpSpPr>
              <a:grpSpLocks/>
            </p:cNvGrpSpPr>
            <p:nvPr/>
          </p:nvGrpSpPr>
          <p:grpSpPr bwMode="auto">
            <a:xfrm>
              <a:off x="3408" y="2112"/>
              <a:ext cx="192" cy="528"/>
              <a:chOff x="1968" y="2400"/>
              <a:chExt cx="192" cy="528"/>
            </a:xfrm>
          </p:grpSpPr>
          <p:sp>
            <p:nvSpPr>
              <p:cNvPr id="27903" name="Oval 3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904" name="Line 3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05" name="Line 3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06" name="Line 4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27880" name="Group 41"/>
            <p:cNvGrpSpPr>
              <a:grpSpLocks/>
            </p:cNvGrpSpPr>
            <p:nvPr/>
          </p:nvGrpSpPr>
          <p:grpSpPr bwMode="auto">
            <a:xfrm>
              <a:off x="3840" y="2112"/>
              <a:ext cx="192" cy="528"/>
              <a:chOff x="1968" y="2400"/>
              <a:chExt cx="192" cy="528"/>
            </a:xfrm>
          </p:grpSpPr>
          <p:sp>
            <p:nvSpPr>
              <p:cNvPr id="27899" name="Oval 4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900" name="Line 4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01" name="Line 4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02" name="Line 4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27881" name="Group 46"/>
            <p:cNvGrpSpPr>
              <a:grpSpLocks/>
            </p:cNvGrpSpPr>
            <p:nvPr/>
          </p:nvGrpSpPr>
          <p:grpSpPr bwMode="auto">
            <a:xfrm>
              <a:off x="4272" y="2112"/>
              <a:ext cx="192" cy="528"/>
              <a:chOff x="1968" y="2400"/>
              <a:chExt cx="192" cy="528"/>
            </a:xfrm>
          </p:grpSpPr>
          <p:sp>
            <p:nvSpPr>
              <p:cNvPr id="27895" name="Oval 4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896" name="Line 4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897" name="Line 4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898" name="Line 5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27882" name="Group 51"/>
            <p:cNvGrpSpPr>
              <a:grpSpLocks/>
            </p:cNvGrpSpPr>
            <p:nvPr/>
          </p:nvGrpSpPr>
          <p:grpSpPr bwMode="auto">
            <a:xfrm>
              <a:off x="4704" y="2112"/>
              <a:ext cx="192" cy="528"/>
              <a:chOff x="1968" y="2400"/>
              <a:chExt cx="192" cy="528"/>
            </a:xfrm>
          </p:grpSpPr>
          <p:sp>
            <p:nvSpPr>
              <p:cNvPr id="27891" name="Oval 5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892" name="Line 5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893" name="Line 5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894" name="Line 5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27883" name="Text Box 56"/>
            <p:cNvSpPr txBox="1">
              <a:spLocks noChangeArrowheads="1"/>
            </p:cNvSpPr>
            <p:nvPr/>
          </p:nvSpPr>
          <p:spPr bwMode="auto">
            <a:xfrm>
              <a:off x="2470" y="2736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[0]</a:t>
              </a:r>
            </a:p>
          </p:txBody>
        </p:sp>
        <p:sp>
          <p:nvSpPr>
            <p:cNvPr id="27884" name="Text Box 57"/>
            <p:cNvSpPr txBox="1">
              <a:spLocks noChangeArrowheads="1"/>
            </p:cNvSpPr>
            <p:nvPr/>
          </p:nvSpPr>
          <p:spPr bwMode="auto">
            <a:xfrm>
              <a:off x="2902" y="2736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[1]</a:t>
              </a:r>
            </a:p>
          </p:txBody>
        </p:sp>
        <p:sp>
          <p:nvSpPr>
            <p:cNvPr id="27885" name="Text Box 58"/>
            <p:cNvSpPr txBox="1">
              <a:spLocks noChangeArrowheads="1"/>
            </p:cNvSpPr>
            <p:nvPr/>
          </p:nvSpPr>
          <p:spPr bwMode="auto">
            <a:xfrm>
              <a:off x="4440" y="2736"/>
              <a:ext cx="745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[VLR-1]</a:t>
              </a:r>
            </a:p>
          </p:txBody>
        </p:sp>
        <p:sp>
          <p:nvSpPr>
            <p:cNvPr id="27886" name="Text Box 59"/>
            <p:cNvSpPr txBox="1">
              <a:spLocks noChangeArrowheads="1"/>
            </p:cNvSpPr>
            <p:nvPr/>
          </p:nvSpPr>
          <p:spPr bwMode="auto">
            <a:xfrm>
              <a:off x="288" y="2064"/>
              <a:ext cx="1728" cy="73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Vector Arithmetic Instructions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ADDV v3, v1, v2</a:t>
              </a:r>
            </a:p>
          </p:txBody>
        </p:sp>
        <p:sp>
          <p:nvSpPr>
            <p:cNvPr id="27887" name="Text Box 60"/>
            <p:cNvSpPr txBox="1">
              <a:spLocks noChangeArrowheads="1"/>
            </p:cNvSpPr>
            <p:nvPr/>
          </p:nvSpPr>
          <p:spPr bwMode="auto">
            <a:xfrm>
              <a:off x="2102" y="2544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v3</a:t>
              </a:r>
            </a:p>
          </p:txBody>
        </p:sp>
        <p:sp>
          <p:nvSpPr>
            <p:cNvPr id="27888" name="Text Box 61"/>
            <p:cNvSpPr txBox="1">
              <a:spLocks noChangeArrowheads="1"/>
            </p:cNvSpPr>
            <p:nvPr/>
          </p:nvSpPr>
          <p:spPr bwMode="auto">
            <a:xfrm>
              <a:off x="2102" y="2112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v2</a:t>
              </a:r>
            </a:p>
          </p:txBody>
        </p:sp>
        <p:sp>
          <p:nvSpPr>
            <p:cNvPr id="27889" name="Text Box 62"/>
            <p:cNvSpPr txBox="1">
              <a:spLocks noChangeArrowheads="1"/>
            </p:cNvSpPr>
            <p:nvPr/>
          </p:nvSpPr>
          <p:spPr bwMode="auto">
            <a:xfrm>
              <a:off x="2102" y="1968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v1</a:t>
              </a:r>
            </a:p>
          </p:txBody>
        </p:sp>
        <p:sp>
          <p:nvSpPr>
            <p:cNvPr id="27890" name="AutoShape 63"/>
            <p:cNvSpPr>
              <a:spLocks noChangeArrowheads="1"/>
            </p:cNvSpPr>
            <p:nvPr/>
          </p:nvSpPr>
          <p:spPr bwMode="auto">
            <a:xfrm>
              <a:off x="144" y="2016"/>
              <a:ext cx="5472" cy="1008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27652" name="Group 64"/>
          <p:cNvGrpSpPr>
            <a:grpSpLocks/>
          </p:cNvGrpSpPr>
          <p:nvPr/>
        </p:nvGrpSpPr>
        <p:grpSpPr bwMode="auto">
          <a:xfrm>
            <a:off x="228600" y="609600"/>
            <a:ext cx="8686800" cy="2209800"/>
            <a:chOff x="144" y="528"/>
            <a:chExt cx="5472" cy="1392"/>
          </a:xfrm>
        </p:grpSpPr>
        <p:grpSp>
          <p:nvGrpSpPr>
            <p:cNvPr id="27690" name="Group 65"/>
            <p:cNvGrpSpPr>
              <a:grpSpLocks/>
            </p:cNvGrpSpPr>
            <p:nvPr/>
          </p:nvGrpSpPr>
          <p:grpSpPr bwMode="auto">
            <a:xfrm>
              <a:off x="768" y="768"/>
              <a:ext cx="429" cy="624"/>
              <a:chOff x="864" y="912"/>
              <a:chExt cx="528" cy="768"/>
            </a:xfrm>
          </p:grpSpPr>
          <p:sp>
            <p:nvSpPr>
              <p:cNvPr id="27844" name="Rectangle 66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5" name="Rectangle 67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6" name="Rectangle 68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7" name="Rectangle 69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8" name="Rectangle 70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9" name="Rectangle 71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0" name="Rectangle 72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1" name="Rectangle 7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2" name="Rectangle 74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3" name="Rectangle 75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4" name="Rectangle 76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5" name="Rectangle 77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6" name="Rectangle 78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7" name="Rectangle 79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8" name="Rectangle 80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9" name="Rectangle 81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691" name="Text Box 82"/>
            <p:cNvSpPr txBox="1">
              <a:spLocks noChangeArrowheads="1"/>
            </p:cNvSpPr>
            <p:nvPr/>
          </p:nvSpPr>
          <p:spPr bwMode="auto">
            <a:xfrm>
              <a:off x="271" y="528"/>
              <a:ext cx="1153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i="1">
                  <a:latin typeface="Verdana" pitchFamily="34" charset="0"/>
                  <a:ea typeface="굴림" pitchFamily="34" charset="-127"/>
                </a:rPr>
                <a:t>Scalar Registers</a:t>
              </a:r>
            </a:p>
          </p:txBody>
        </p:sp>
        <p:sp>
          <p:nvSpPr>
            <p:cNvPr id="27692" name="Text Box 83"/>
            <p:cNvSpPr txBox="1">
              <a:spLocks noChangeArrowheads="1"/>
            </p:cNvSpPr>
            <p:nvPr/>
          </p:nvSpPr>
          <p:spPr bwMode="auto">
            <a:xfrm>
              <a:off x="541" y="1248"/>
              <a:ext cx="28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r0</a:t>
              </a:r>
            </a:p>
          </p:txBody>
        </p:sp>
        <p:sp>
          <p:nvSpPr>
            <p:cNvPr id="27693" name="Text Box 84"/>
            <p:cNvSpPr txBox="1">
              <a:spLocks noChangeArrowheads="1"/>
            </p:cNvSpPr>
            <p:nvPr/>
          </p:nvSpPr>
          <p:spPr bwMode="auto">
            <a:xfrm>
              <a:off x="438" y="672"/>
              <a:ext cx="388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r15</a:t>
              </a:r>
            </a:p>
          </p:txBody>
        </p:sp>
        <p:sp>
          <p:nvSpPr>
            <p:cNvPr id="27694" name="Text Box 85"/>
            <p:cNvSpPr txBox="1">
              <a:spLocks noChangeArrowheads="1"/>
            </p:cNvSpPr>
            <p:nvPr/>
          </p:nvSpPr>
          <p:spPr bwMode="auto">
            <a:xfrm>
              <a:off x="3006" y="528"/>
              <a:ext cx="1169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i="1">
                  <a:latin typeface="Verdana" pitchFamily="34" charset="0"/>
                  <a:ea typeface="굴림" pitchFamily="34" charset="-127"/>
                </a:rPr>
                <a:t>Vector Registers</a:t>
              </a:r>
            </a:p>
          </p:txBody>
        </p:sp>
        <p:sp>
          <p:nvSpPr>
            <p:cNvPr id="27695" name="Text Box 86"/>
            <p:cNvSpPr txBox="1">
              <a:spLocks noChangeArrowheads="1"/>
            </p:cNvSpPr>
            <p:nvPr/>
          </p:nvSpPr>
          <p:spPr bwMode="auto">
            <a:xfrm>
              <a:off x="1526" y="1248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v0</a:t>
              </a:r>
            </a:p>
          </p:txBody>
        </p:sp>
        <p:sp>
          <p:nvSpPr>
            <p:cNvPr id="27696" name="Text Box 87"/>
            <p:cNvSpPr txBox="1">
              <a:spLocks noChangeArrowheads="1"/>
            </p:cNvSpPr>
            <p:nvPr/>
          </p:nvSpPr>
          <p:spPr bwMode="auto">
            <a:xfrm>
              <a:off x="1424" y="672"/>
              <a:ext cx="414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v15</a:t>
              </a:r>
            </a:p>
          </p:txBody>
        </p:sp>
        <p:grpSp>
          <p:nvGrpSpPr>
            <p:cNvPr id="27697" name="Group 88"/>
            <p:cNvGrpSpPr>
              <a:grpSpLocks/>
            </p:cNvGrpSpPr>
            <p:nvPr/>
          </p:nvGrpSpPr>
          <p:grpSpPr bwMode="auto">
            <a:xfrm>
              <a:off x="1776" y="768"/>
              <a:ext cx="429" cy="624"/>
              <a:chOff x="864" y="912"/>
              <a:chExt cx="528" cy="768"/>
            </a:xfrm>
          </p:grpSpPr>
          <p:sp>
            <p:nvSpPr>
              <p:cNvPr id="27828" name="Rectangle 89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9" name="Rectangle 90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0" name="Rectangle 91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1" name="Rectangle 92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2" name="Rectangle 93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3" name="Rectangle 94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4" name="Rectangle 95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5" name="Rectangle 9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6" name="Rectangle 97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7" name="Rectangle 98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8" name="Rectangle 99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9" name="Rectangle 100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0" name="Rectangle 101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1" name="Rectangle 102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2" name="Rectangle 103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3" name="Rectangle 104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698" name="Text Box 105"/>
            <p:cNvSpPr txBox="1">
              <a:spLocks noChangeArrowheads="1"/>
            </p:cNvSpPr>
            <p:nvPr/>
          </p:nvSpPr>
          <p:spPr bwMode="auto">
            <a:xfrm>
              <a:off x="1809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[0]</a:t>
              </a:r>
            </a:p>
          </p:txBody>
        </p:sp>
        <p:grpSp>
          <p:nvGrpSpPr>
            <p:cNvPr id="27699" name="Group 106"/>
            <p:cNvGrpSpPr>
              <a:grpSpLocks/>
            </p:cNvGrpSpPr>
            <p:nvPr/>
          </p:nvGrpSpPr>
          <p:grpSpPr bwMode="auto">
            <a:xfrm>
              <a:off x="2208" y="768"/>
              <a:ext cx="429" cy="624"/>
              <a:chOff x="864" y="912"/>
              <a:chExt cx="528" cy="768"/>
            </a:xfrm>
          </p:grpSpPr>
          <p:sp>
            <p:nvSpPr>
              <p:cNvPr id="27812" name="Rectangle 107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3" name="Rectangle 108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4" name="Rectangle 109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5" name="Rectangle 110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6" name="Rectangle 111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7" name="Rectangle 112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8" name="Rectangle 113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9" name="Rectangle 11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0" name="Rectangle 115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1" name="Rectangle 116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2" name="Rectangle 117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3" name="Rectangle 118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4" name="Rectangle 119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5" name="Rectangle 120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6" name="Rectangle 121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7" name="Rectangle 122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00" name="Text Box 123"/>
            <p:cNvSpPr txBox="1">
              <a:spLocks noChangeArrowheads="1"/>
            </p:cNvSpPr>
            <p:nvPr/>
          </p:nvSpPr>
          <p:spPr bwMode="auto">
            <a:xfrm>
              <a:off x="2241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[1]</a:t>
              </a:r>
            </a:p>
          </p:txBody>
        </p:sp>
        <p:grpSp>
          <p:nvGrpSpPr>
            <p:cNvPr id="27701" name="Group 124"/>
            <p:cNvGrpSpPr>
              <a:grpSpLocks/>
            </p:cNvGrpSpPr>
            <p:nvPr/>
          </p:nvGrpSpPr>
          <p:grpSpPr bwMode="auto">
            <a:xfrm>
              <a:off x="2640" y="768"/>
              <a:ext cx="429" cy="624"/>
              <a:chOff x="864" y="912"/>
              <a:chExt cx="528" cy="768"/>
            </a:xfrm>
          </p:grpSpPr>
          <p:sp>
            <p:nvSpPr>
              <p:cNvPr id="27796" name="Rectangle 125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7" name="Rectangle 126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8" name="Rectangle 127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9" name="Rectangle 128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0" name="Rectangle 129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1" name="Rectangle 130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2" name="Rectangle 131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3" name="Rectangle 13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4" name="Rectangle 133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5" name="Rectangle 134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6" name="Rectangle 135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7" name="Rectangle 136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8" name="Rectangle 137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9" name="Rectangle 138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0" name="Rectangle 139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1" name="Rectangle 140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02" name="Text Box 141"/>
            <p:cNvSpPr txBox="1">
              <a:spLocks noChangeArrowheads="1"/>
            </p:cNvSpPr>
            <p:nvPr/>
          </p:nvSpPr>
          <p:spPr bwMode="auto">
            <a:xfrm>
              <a:off x="2673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[2]</a:t>
              </a:r>
            </a:p>
          </p:txBody>
        </p:sp>
        <p:grpSp>
          <p:nvGrpSpPr>
            <p:cNvPr id="27703" name="Group 142"/>
            <p:cNvGrpSpPr>
              <a:grpSpLocks/>
            </p:cNvGrpSpPr>
            <p:nvPr/>
          </p:nvGrpSpPr>
          <p:grpSpPr bwMode="auto">
            <a:xfrm>
              <a:off x="3072" y="768"/>
              <a:ext cx="429" cy="624"/>
              <a:chOff x="864" y="912"/>
              <a:chExt cx="528" cy="768"/>
            </a:xfrm>
          </p:grpSpPr>
          <p:sp>
            <p:nvSpPr>
              <p:cNvPr id="27780" name="Rectangle 143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1" name="Rectangle 144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2" name="Rectangle 145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3" name="Rectangle 146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4" name="Rectangle 147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5" name="Rectangle 148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6" name="Rectangle 149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7" name="Rectangle 15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8" name="Rectangle 151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9" name="Rectangle 152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0" name="Rectangle 153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1" name="Rectangle 154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2" name="Rectangle 155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3" name="Rectangle 156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4" name="Rectangle 157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5" name="Rectangle 158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04" name="Text Box 159"/>
            <p:cNvSpPr txBox="1">
              <a:spLocks noChangeArrowheads="1"/>
            </p:cNvSpPr>
            <p:nvPr/>
          </p:nvSpPr>
          <p:spPr bwMode="auto">
            <a:xfrm>
              <a:off x="3228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ko-KR" altLang="en-US" sz="2000">
                <a:latin typeface="Verdana" pitchFamily="34" charset="0"/>
                <a:ea typeface="굴림" pitchFamily="34" charset="-127"/>
              </a:endParaRPr>
            </a:p>
          </p:txBody>
        </p:sp>
        <p:grpSp>
          <p:nvGrpSpPr>
            <p:cNvPr id="27705" name="Group 160"/>
            <p:cNvGrpSpPr>
              <a:grpSpLocks/>
            </p:cNvGrpSpPr>
            <p:nvPr/>
          </p:nvGrpSpPr>
          <p:grpSpPr bwMode="auto">
            <a:xfrm>
              <a:off x="3504" y="768"/>
              <a:ext cx="429" cy="624"/>
              <a:chOff x="864" y="912"/>
              <a:chExt cx="528" cy="768"/>
            </a:xfrm>
          </p:grpSpPr>
          <p:sp>
            <p:nvSpPr>
              <p:cNvPr id="27764" name="Rectangle 161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5" name="Rectangle 162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6" name="Rectangle 163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7" name="Rectangle 164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8" name="Rectangle 165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9" name="Rectangle 166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0" name="Rectangle 167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1" name="Rectangle 16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2" name="Rectangle 169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3" name="Rectangle 170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4" name="Rectangle 171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5" name="Rectangle 172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6" name="Rectangle 173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7" name="Rectangle 174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8" name="Rectangle 175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9" name="Rectangle 176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06" name="Text Box 177"/>
            <p:cNvSpPr txBox="1">
              <a:spLocks noChangeArrowheads="1"/>
            </p:cNvSpPr>
            <p:nvPr/>
          </p:nvSpPr>
          <p:spPr bwMode="auto">
            <a:xfrm>
              <a:off x="3660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ko-KR" altLang="en-US" sz="2000">
                <a:latin typeface="Verdana" pitchFamily="34" charset="0"/>
                <a:ea typeface="굴림" pitchFamily="34" charset="-127"/>
              </a:endParaRPr>
            </a:p>
          </p:txBody>
        </p:sp>
        <p:grpSp>
          <p:nvGrpSpPr>
            <p:cNvPr id="27707" name="Group 178"/>
            <p:cNvGrpSpPr>
              <a:grpSpLocks/>
            </p:cNvGrpSpPr>
            <p:nvPr/>
          </p:nvGrpSpPr>
          <p:grpSpPr bwMode="auto">
            <a:xfrm>
              <a:off x="3936" y="768"/>
              <a:ext cx="429" cy="624"/>
              <a:chOff x="864" y="912"/>
              <a:chExt cx="528" cy="768"/>
            </a:xfrm>
          </p:grpSpPr>
          <p:sp>
            <p:nvSpPr>
              <p:cNvPr id="27748" name="Rectangle 179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9" name="Rectangle 180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0" name="Rectangle 181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1" name="Rectangle 182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2" name="Rectangle 183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3" name="Rectangle 184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4" name="Rectangle 185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5" name="Rectangle 18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6" name="Rectangle 187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7" name="Rectangle 188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8" name="Rectangle 189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9" name="Rectangle 190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0" name="Rectangle 191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1" name="Rectangle 192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2" name="Rectangle 193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3" name="Rectangle 194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08" name="Text Box 195"/>
            <p:cNvSpPr txBox="1">
              <a:spLocks noChangeArrowheads="1"/>
            </p:cNvSpPr>
            <p:nvPr/>
          </p:nvSpPr>
          <p:spPr bwMode="auto">
            <a:xfrm>
              <a:off x="4092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ko-KR" altLang="en-US" sz="2000">
                <a:latin typeface="Verdana" pitchFamily="34" charset="0"/>
                <a:ea typeface="굴림" pitchFamily="34" charset="-127"/>
              </a:endParaRPr>
            </a:p>
          </p:txBody>
        </p:sp>
        <p:grpSp>
          <p:nvGrpSpPr>
            <p:cNvPr id="27709" name="Group 196"/>
            <p:cNvGrpSpPr>
              <a:grpSpLocks/>
            </p:cNvGrpSpPr>
            <p:nvPr/>
          </p:nvGrpSpPr>
          <p:grpSpPr bwMode="auto">
            <a:xfrm>
              <a:off x="4368" y="768"/>
              <a:ext cx="429" cy="624"/>
              <a:chOff x="864" y="912"/>
              <a:chExt cx="528" cy="768"/>
            </a:xfrm>
          </p:grpSpPr>
          <p:sp>
            <p:nvSpPr>
              <p:cNvPr id="27732" name="Rectangle 197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3" name="Rectangle 198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4" name="Rectangle 199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5" name="Rectangle 200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6" name="Rectangle 201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7" name="Rectangle 202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8" name="Rectangle 203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9" name="Rectangle 20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0" name="Rectangle 205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1" name="Rectangle 206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2" name="Rectangle 207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3" name="Rectangle 208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4" name="Rectangle 209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5" name="Rectangle 210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6" name="Rectangle 211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7" name="Rectangle 212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10" name="Text Box 213"/>
            <p:cNvSpPr txBox="1">
              <a:spLocks noChangeArrowheads="1"/>
            </p:cNvSpPr>
            <p:nvPr/>
          </p:nvSpPr>
          <p:spPr bwMode="auto">
            <a:xfrm>
              <a:off x="4524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ko-KR" altLang="en-US" sz="2000">
                <a:latin typeface="Verdana" pitchFamily="34" charset="0"/>
                <a:ea typeface="굴림" pitchFamily="34" charset="-127"/>
              </a:endParaRPr>
            </a:p>
          </p:txBody>
        </p:sp>
        <p:grpSp>
          <p:nvGrpSpPr>
            <p:cNvPr id="27711" name="Group 214"/>
            <p:cNvGrpSpPr>
              <a:grpSpLocks/>
            </p:cNvGrpSpPr>
            <p:nvPr/>
          </p:nvGrpSpPr>
          <p:grpSpPr bwMode="auto">
            <a:xfrm>
              <a:off x="4800" y="768"/>
              <a:ext cx="429" cy="624"/>
              <a:chOff x="864" y="912"/>
              <a:chExt cx="528" cy="768"/>
            </a:xfrm>
          </p:grpSpPr>
          <p:sp>
            <p:nvSpPr>
              <p:cNvPr id="27716" name="Rectangle 215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17" name="Rectangle 216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18" name="Rectangle 217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19" name="Rectangle 218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0" name="Rectangle 219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1" name="Rectangle 220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2" name="Rectangle 221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3" name="Rectangle 22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4" name="Rectangle 223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5" name="Rectangle 224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6" name="Rectangle 225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7" name="Rectangle 226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8" name="Rectangle 227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9" name="Rectangle 228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0" name="Rectangle 229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1" name="Rectangle 230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12" name="Text Box 231"/>
            <p:cNvSpPr txBox="1">
              <a:spLocks noChangeArrowheads="1"/>
            </p:cNvSpPr>
            <p:nvPr/>
          </p:nvSpPr>
          <p:spPr bwMode="auto">
            <a:xfrm>
              <a:off x="4435" y="1344"/>
              <a:ext cx="1099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[VLRMAX-1]</a:t>
              </a:r>
            </a:p>
          </p:txBody>
        </p:sp>
        <p:sp>
          <p:nvSpPr>
            <p:cNvPr id="27713" name="Rectangle 232"/>
            <p:cNvSpPr>
              <a:spLocks noChangeArrowheads="1"/>
            </p:cNvSpPr>
            <p:nvPr/>
          </p:nvSpPr>
          <p:spPr bwMode="auto">
            <a:xfrm>
              <a:off x="3984" y="1728"/>
              <a:ext cx="720" cy="15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VLR</a:t>
              </a:r>
            </a:p>
          </p:txBody>
        </p:sp>
        <p:sp>
          <p:nvSpPr>
            <p:cNvPr id="27714" name="AutoShape 233"/>
            <p:cNvSpPr>
              <a:spLocks noChangeArrowheads="1"/>
            </p:cNvSpPr>
            <p:nvPr/>
          </p:nvSpPr>
          <p:spPr bwMode="auto">
            <a:xfrm>
              <a:off x="144" y="528"/>
              <a:ext cx="5472" cy="1392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715" name="Text Box 234"/>
            <p:cNvSpPr txBox="1">
              <a:spLocks noChangeArrowheads="1"/>
            </p:cNvSpPr>
            <p:nvPr/>
          </p:nvSpPr>
          <p:spPr bwMode="auto">
            <a:xfrm>
              <a:off x="2443" y="1680"/>
              <a:ext cx="1587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i="1">
                  <a:latin typeface="Verdana" pitchFamily="34" charset="0"/>
                  <a:ea typeface="굴림" pitchFamily="34" charset="-127"/>
                </a:rPr>
                <a:t>Vector Length Register</a:t>
              </a:r>
            </a:p>
          </p:txBody>
        </p:sp>
      </p:grpSp>
      <p:grpSp>
        <p:nvGrpSpPr>
          <p:cNvPr id="27653" name="Group 235"/>
          <p:cNvGrpSpPr>
            <a:grpSpLocks/>
          </p:cNvGrpSpPr>
          <p:nvPr/>
        </p:nvGrpSpPr>
        <p:grpSpPr bwMode="auto">
          <a:xfrm>
            <a:off x="228600" y="4648200"/>
            <a:ext cx="8686800" cy="1844675"/>
            <a:chOff x="144" y="3072"/>
            <a:chExt cx="5472" cy="1162"/>
          </a:xfrm>
        </p:grpSpPr>
        <p:sp>
          <p:nvSpPr>
            <p:cNvPr id="27654" name="Rectangle 236"/>
            <p:cNvSpPr>
              <a:spLocks noChangeArrowheads="1"/>
            </p:cNvSpPr>
            <p:nvPr/>
          </p:nvSpPr>
          <p:spPr bwMode="auto">
            <a:xfrm>
              <a:off x="2784" y="3360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55" name="Rectangle 237"/>
            <p:cNvSpPr>
              <a:spLocks noChangeArrowheads="1"/>
            </p:cNvSpPr>
            <p:nvPr/>
          </p:nvSpPr>
          <p:spPr bwMode="auto">
            <a:xfrm>
              <a:off x="2784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56" name="Rectangle 238"/>
            <p:cNvSpPr>
              <a:spLocks noChangeArrowheads="1"/>
            </p:cNvSpPr>
            <p:nvPr/>
          </p:nvSpPr>
          <p:spPr bwMode="auto">
            <a:xfrm>
              <a:off x="3216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57" name="Rectangle 239"/>
            <p:cNvSpPr>
              <a:spLocks noChangeArrowheads="1"/>
            </p:cNvSpPr>
            <p:nvPr/>
          </p:nvSpPr>
          <p:spPr bwMode="auto">
            <a:xfrm>
              <a:off x="3648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58" name="Rectangle 240"/>
            <p:cNvSpPr>
              <a:spLocks noChangeArrowheads="1"/>
            </p:cNvSpPr>
            <p:nvPr/>
          </p:nvSpPr>
          <p:spPr bwMode="auto">
            <a:xfrm>
              <a:off x="4080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59" name="Rectangle 241"/>
            <p:cNvSpPr>
              <a:spLocks noChangeArrowheads="1"/>
            </p:cNvSpPr>
            <p:nvPr/>
          </p:nvSpPr>
          <p:spPr bwMode="auto">
            <a:xfrm>
              <a:off x="4512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0" name="Rectangle 242"/>
            <p:cNvSpPr>
              <a:spLocks noChangeArrowheads="1"/>
            </p:cNvSpPr>
            <p:nvPr/>
          </p:nvSpPr>
          <p:spPr bwMode="auto">
            <a:xfrm>
              <a:off x="4944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1" name="Rectangle 243"/>
            <p:cNvSpPr>
              <a:spLocks noChangeArrowheads="1"/>
            </p:cNvSpPr>
            <p:nvPr/>
          </p:nvSpPr>
          <p:spPr bwMode="auto">
            <a:xfrm>
              <a:off x="62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2" name="Rectangle 244"/>
            <p:cNvSpPr>
              <a:spLocks noChangeArrowheads="1"/>
            </p:cNvSpPr>
            <p:nvPr/>
          </p:nvSpPr>
          <p:spPr bwMode="auto">
            <a:xfrm>
              <a:off x="1056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3" name="Rectangle 245"/>
            <p:cNvSpPr>
              <a:spLocks noChangeArrowheads="1"/>
            </p:cNvSpPr>
            <p:nvPr/>
          </p:nvSpPr>
          <p:spPr bwMode="auto">
            <a:xfrm>
              <a:off x="1488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4" name="Rectangle 246"/>
            <p:cNvSpPr>
              <a:spLocks noChangeArrowheads="1"/>
            </p:cNvSpPr>
            <p:nvPr/>
          </p:nvSpPr>
          <p:spPr bwMode="auto">
            <a:xfrm>
              <a:off x="1920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5" name="Rectangle 247"/>
            <p:cNvSpPr>
              <a:spLocks noChangeArrowheads="1"/>
            </p:cNvSpPr>
            <p:nvPr/>
          </p:nvSpPr>
          <p:spPr bwMode="auto">
            <a:xfrm>
              <a:off x="235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6" name="Rectangle 248"/>
            <p:cNvSpPr>
              <a:spLocks noChangeArrowheads="1"/>
            </p:cNvSpPr>
            <p:nvPr/>
          </p:nvSpPr>
          <p:spPr bwMode="auto">
            <a:xfrm>
              <a:off x="278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7" name="Rectangle 249"/>
            <p:cNvSpPr>
              <a:spLocks noChangeArrowheads="1"/>
            </p:cNvSpPr>
            <p:nvPr/>
          </p:nvSpPr>
          <p:spPr bwMode="auto">
            <a:xfrm>
              <a:off x="3216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8" name="Rectangle 250"/>
            <p:cNvSpPr>
              <a:spLocks noChangeArrowheads="1"/>
            </p:cNvSpPr>
            <p:nvPr/>
          </p:nvSpPr>
          <p:spPr bwMode="auto">
            <a:xfrm>
              <a:off x="3648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9" name="Rectangle 251"/>
            <p:cNvSpPr>
              <a:spLocks noChangeArrowheads="1"/>
            </p:cNvSpPr>
            <p:nvPr/>
          </p:nvSpPr>
          <p:spPr bwMode="auto">
            <a:xfrm>
              <a:off x="4080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70" name="Rectangle 252"/>
            <p:cNvSpPr>
              <a:spLocks noChangeArrowheads="1"/>
            </p:cNvSpPr>
            <p:nvPr/>
          </p:nvSpPr>
          <p:spPr bwMode="auto">
            <a:xfrm>
              <a:off x="451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71" name="Rectangle 253"/>
            <p:cNvSpPr>
              <a:spLocks noChangeArrowheads="1"/>
            </p:cNvSpPr>
            <p:nvPr/>
          </p:nvSpPr>
          <p:spPr bwMode="auto">
            <a:xfrm>
              <a:off x="494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72" name="Line 254"/>
            <p:cNvSpPr>
              <a:spLocks noChangeShapeType="1"/>
            </p:cNvSpPr>
            <p:nvPr/>
          </p:nvSpPr>
          <p:spPr bwMode="auto">
            <a:xfrm flipV="1">
              <a:off x="864" y="3408"/>
              <a:ext cx="216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3" name="Line 255"/>
            <p:cNvSpPr>
              <a:spLocks noChangeShapeType="1"/>
            </p:cNvSpPr>
            <p:nvPr/>
          </p:nvSpPr>
          <p:spPr bwMode="auto">
            <a:xfrm flipV="1">
              <a:off x="1728" y="3408"/>
              <a:ext cx="168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4" name="Line 256"/>
            <p:cNvSpPr>
              <a:spLocks noChangeShapeType="1"/>
            </p:cNvSpPr>
            <p:nvPr/>
          </p:nvSpPr>
          <p:spPr bwMode="auto">
            <a:xfrm flipV="1">
              <a:off x="2592" y="3408"/>
              <a:ext cx="1296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5" name="Line 257"/>
            <p:cNvSpPr>
              <a:spLocks noChangeShapeType="1"/>
            </p:cNvSpPr>
            <p:nvPr/>
          </p:nvSpPr>
          <p:spPr bwMode="auto">
            <a:xfrm flipV="1">
              <a:off x="3408" y="3408"/>
              <a:ext cx="864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6" name="Line 258"/>
            <p:cNvSpPr>
              <a:spLocks noChangeShapeType="1"/>
            </p:cNvSpPr>
            <p:nvPr/>
          </p:nvSpPr>
          <p:spPr bwMode="auto">
            <a:xfrm flipV="1">
              <a:off x="4272" y="3408"/>
              <a:ext cx="432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7" name="Line 259"/>
            <p:cNvSpPr>
              <a:spLocks noChangeShapeType="1"/>
            </p:cNvSpPr>
            <p:nvPr/>
          </p:nvSpPr>
          <p:spPr bwMode="auto">
            <a:xfrm flipV="1">
              <a:off x="5136" y="3408"/>
              <a:ext cx="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8" name="Text Box 260"/>
            <p:cNvSpPr txBox="1">
              <a:spLocks noChangeArrowheads="1"/>
            </p:cNvSpPr>
            <p:nvPr/>
          </p:nvSpPr>
          <p:spPr bwMode="auto">
            <a:xfrm>
              <a:off x="2486" y="3216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v1</a:t>
              </a:r>
            </a:p>
          </p:txBody>
        </p:sp>
        <p:sp>
          <p:nvSpPr>
            <p:cNvPr id="27679" name="Text Box 261"/>
            <p:cNvSpPr txBox="1">
              <a:spLocks noChangeArrowheads="1"/>
            </p:cNvSpPr>
            <p:nvPr/>
          </p:nvSpPr>
          <p:spPr bwMode="auto">
            <a:xfrm>
              <a:off x="240" y="3072"/>
              <a:ext cx="1680" cy="65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Vector Load and Store Instructions</a:t>
              </a:r>
            </a:p>
            <a:p>
              <a:pPr algn="ctr" eaLnBrk="0" hangingPunct="0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LV v1, r1, r2</a:t>
              </a:r>
            </a:p>
          </p:txBody>
        </p:sp>
        <p:sp>
          <p:nvSpPr>
            <p:cNvPr id="27680" name="Line 262"/>
            <p:cNvSpPr>
              <a:spLocks noChangeShapeType="1"/>
            </p:cNvSpPr>
            <p:nvPr/>
          </p:nvSpPr>
          <p:spPr bwMode="auto">
            <a:xfrm flipV="1">
              <a:off x="624" y="388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27681" name="Text Box 263"/>
            <p:cNvSpPr txBox="1">
              <a:spLocks noChangeArrowheads="1"/>
            </p:cNvSpPr>
            <p:nvPr/>
          </p:nvSpPr>
          <p:spPr bwMode="auto">
            <a:xfrm>
              <a:off x="313" y="3984"/>
              <a:ext cx="785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Base, r1</a:t>
              </a:r>
            </a:p>
          </p:txBody>
        </p:sp>
        <p:sp>
          <p:nvSpPr>
            <p:cNvPr id="27682" name="Line 264"/>
            <p:cNvSpPr>
              <a:spLocks noChangeShapeType="1"/>
            </p:cNvSpPr>
            <p:nvPr/>
          </p:nvSpPr>
          <p:spPr bwMode="auto">
            <a:xfrm>
              <a:off x="1488" y="3936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83" name="Line 265"/>
            <p:cNvSpPr>
              <a:spLocks noChangeShapeType="1"/>
            </p:cNvSpPr>
            <p:nvPr/>
          </p:nvSpPr>
          <p:spPr bwMode="auto">
            <a:xfrm>
              <a:off x="2352" y="3936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84" name="Line 266"/>
            <p:cNvSpPr>
              <a:spLocks noChangeShapeType="1"/>
            </p:cNvSpPr>
            <p:nvPr/>
          </p:nvSpPr>
          <p:spPr bwMode="auto">
            <a:xfrm>
              <a:off x="1488" y="3984"/>
              <a:ext cx="86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27685" name="Text Box 267"/>
            <p:cNvSpPr txBox="1">
              <a:spLocks noChangeArrowheads="1"/>
            </p:cNvSpPr>
            <p:nvPr/>
          </p:nvSpPr>
          <p:spPr bwMode="auto">
            <a:xfrm>
              <a:off x="1501" y="3984"/>
              <a:ext cx="880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Stride, r2</a:t>
              </a:r>
            </a:p>
          </p:txBody>
        </p:sp>
        <p:sp>
          <p:nvSpPr>
            <p:cNvPr id="27686" name="AutoShape 268"/>
            <p:cNvSpPr>
              <a:spLocks noChangeArrowheads="1"/>
            </p:cNvSpPr>
            <p:nvPr/>
          </p:nvSpPr>
          <p:spPr bwMode="auto">
            <a:xfrm>
              <a:off x="144" y="3072"/>
              <a:ext cx="5472" cy="1152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87" name="Text Box 269"/>
            <p:cNvSpPr txBox="1">
              <a:spLocks noChangeArrowheads="1"/>
            </p:cNvSpPr>
            <p:nvPr/>
          </p:nvSpPr>
          <p:spPr bwMode="auto">
            <a:xfrm>
              <a:off x="3442" y="3888"/>
              <a:ext cx="697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Memory</a:t>
              </a:r>
            </a:p>
          </p:txBody>
        </p:sp>
        <p:sp>
          <p:nvSpPr>
            <p:cNvPr id="27688" name="Rectangle 270"/>
            <p:cNvSpPr>
              <a:spLocks noChangeArrowheads="1"/>
            </p:cNvSpPr>
            <p:nvPr/>
          </p:nvSpPr>
          <p:spPr bwMode="auto">
            <a:xfrm>
              <a:off x="19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89" name="Text Box 271"/>
            <p:cNvSpPr txBox="1">
              <a:spLocks noChangeArrowheads="1"/>
            </p:cNvSpPr>
            <p:nvPr/>
          </p:nvSpPr>
          <p:spPr bwMode="auto">
            <a:xfrm>
              <a:off x="3273" y="3120"/>
              <a:ext cx="1225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Vector Register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400800"/>
            <a:ext cx="1905000" cy="292100"/>
          </a:xfrm>
          <a:noFill/>
        </p:spPr>
        <p:txBody>
          <a:bodyPr/>
          <a:lstStyle/>
          <a:p>
            <a:fld id="{56CA7F09-42FC-4FA8-AA1D-FEB16D243B4B}" type="slidenum">
              <a:rPr lang="en-US" smtClean="0">
                <a:latin typeface="Times New Roman" pitchFamily="18" charset="0"/>
                <a:cs typeface="Arial" charset="0"/>
              </a:rPr>
              <a:pPr/>
              <a:t>8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11430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Code Example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3352800" y="1600200"/>
            <a:ext cx="2743200" cy="4038600"/>
            <a:chOff x="2112" y="1008"/>
            <a:chExt cx="1728" cy="2544"/>
          </a:xfrm>
        </p:grpSpPr>
        <p:sp>
          <p:nvSpPr>
            <p:cNvPr id="29710" name="Rectangle 4"/>
            <p:cNvSpPr>
              <a:spLocks noChangeArrowheads="1"/>
            </p:cNvSpPr>
            <p:nvPr/>
          </p:nvSpPr>
          <p:spPr bwMode="auto">
            <a:xfrm>
              <a:off x="2112" y="1008"/>
              <a:ext cx="1728" cy="2544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9711" name="Text Box 5"/>
            <p:cNvSpPr txBox="1">
              <a:spLocks noChangeArrowheads="1"/>
            </p:cNvSpPr>
            <p:nvPr/>
          </p:nvSpPr>
          <p:spPr bwMode="auto">
            <a:xfrm>
              <a:off x="2112" y="1056"/>
              <a:ext cx="1671" cy="24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# Scalar Code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LI R4, 64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loop: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L.D F0, 0(R1)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L.D F2, 0(R2)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ADD.D F4, F2, F0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S.D F4, 0(R3)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DADDIU R1, 8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DADDIU R2, 8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DADDIU R3, 8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DSUBIU R4, 1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BNEZ R4, loop</a:t>
              </a:r>
            </a:p>
          </p:txBody>
        </p:sp>
      </p:grpSp>
      <p:grpSp>
        <p:nvGrpSpPr>
          <p:cNvPr id="29700" name="Group 6"/>
          <p:cNvGrpSpPr>
            <a:grpSpLocks/>
          </p:cNvGrpSpPr>
          <p:nvPr/>
        </p:nvGrpSpPr>
        <p:grpSpPr bwMode="auto">
          <a:xfrm>
            <a:off x="6019800" y="1600200"/>
            <a:ext cx="2790825" cy="4038600"/>
            <a:chOff x="3792" y="1008"/>
            <a:chExt cx="1758" cy="2544"/>
          </a:xfrm>
        </p:grpSpPr>
        <p:sp>
          <p:nvSpPr>
            <p:cNvPr id="29708" name="Rectangle 7"/>
            <p:cNvSpPr>
              <a:spLocks noChangeArrowheads="1"/>
            </p:cNvSpPr>
            <p:nvPr/>
          </p:nvSpPr>
          <p:spPr bwMode="auto">
            <a:xfrm>
              <a:off x="3840" y="1008"/>
              <a:ext cx="1680" cy="2544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3792" y="1056"/>
              <a:ext cx="1758" cy="12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# Vector Code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LI VLR, 64 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LV V1, R1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LV V2, R2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ADDV.D V3, V1, V2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SV V3, R3</a:t>
              </a:r>
            </a:p>
          </p:txBody>
        </p:sp>
      </p:grpSp>
      <p:grpSp>
        <p:nvGrpSpPr>
          <p:cNvPr id="29701" name="Group 9"/>
          <p:cNvGrpSpPr>
            <a:grpSpLocks/>
          </p:cNvGrpSpPr>
          <p:nvPr/>
        </p:nvGrpSpPr>
        <p:grpSpPr bwMode="auto">
          <a:xfrm>
            <a:off x="381000" y="1600200"/>
            <a:ext cx="3065463" cy="4038600"/>
            <a:chOff x="240" y="1008"/>
            <a:chExt cx="1931" cy="2544"/>
          </a:xfrm>
        </p:grpSpPr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240" y="1008"/>
              <a:ext cx="1872" cy="2544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240" y="1104"/>
              <a:ext cx="1931" cy="59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# C code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for (i=0; i&lt;64; i++)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C[i] = A[i] + B[i];</a:t>
              </a:r>
            </a:p>
          </p:txBody>
        </p:sp>
      </p:grpSp>
      <p:sp>
        <p:nvSpPr>
          <p:cNvPr id="29702" name="Text Box 13"/>
          <p:cNvSpPr txBox="1">
            <a:spLocks noChangeArrowheads="1"/>
          </p:cNvSpPr>
          <p:nvPr/>
        </p:nvSpPr>
        <p:spPr bwMode="auto">
          <a:xfrm rot="10800000">
            <a:off x="0" y="6324600"/>
            <a:ext cx="594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De </a:t>
            </a:r>
            <a:r>
              <a:rPr lang="en-US" i="1">
                <a:solidFill>
                  <a:schemeClr val="hlink"/>
                </a:solidFill>
              </a:rPr>
              <a:t>loop:</a:t>
            </a:r>
            <a:r>
              <a:rPr lang="en-US">
                <a:solidFill>
                  <a:schemeClr val="hlink"/>
                </a:solidFill>
              </a:rPr>
              <a:t> para baixo, todas as instruções executam 64 vezes</a:t>
            </a:r>
          </a:p>
        </p:txBody>
      </p:sp>
      <p:sp>
        <p:nvSpPr>
          <p:cNvPr id="29703" name="Line 14"/>
          <p:cNvSpPr>
            <a:spLocks noChangeShapeType="1"/>
          </p:cNvSpPr>
          <p:nvPr/>
        </p:nvSpPr>
        <p:spPr bwMode="auto">
          <a:xfrm flipV="1">
            <a:off x="2667000" y="57150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9704" name="Text Box 15"/>
          <p:cNvSpPr txBox="1">
            <a:spLocks noChangeArrowheads="1"/>
          </p:cNvSpPr>
          <p:nvPr/>
        </p:nvSpPr>
        <p:spPr bwMode="auto">
          <a:xfrm rot="10800000">
            <a:off x="4649788" y="5791200"/>
            <a:ext cx="44942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Todas as instruções executam apenas uma vez</a:t>
            </a:r>
          </a:p>
        </p:txBody>
      </p:sp>
      <p:sp>
        <p:nvSpPr>
          <p:cNvPr id="29705" name="Line 16"/>
          <p:cNvSpPr>
            <a:spLocks noChangeShapeType="1"/>
          </p:cNvSpPr>
          <p:nvPr/>
        </p:nvSpPr>
        <p:spPr bwMode="auto">
          <a:xfrm flipV="1">
            <a:off x="7086600" y="3810000"/>
            <a:ext cx="76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09F104-02DC-419C-9475-8210A9ED273E}" type="slidenum">
              <a:rPr lang="en-US" smtClean="0">
                <a:latin typeface="Times New Roman" pitchFamily="18" charset="0"/>
                <a:cs typeface="Arial" charset="0"/>
              </a:rPr>
              <a:pPr/>
              <a:t>9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24800" cy="6858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Instruction Set Advantages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150938"/>
            <a:ext cx="8496300" cy="4779962"/>
          </a:xfrm>
        </p:spPr>
        <p:txBody>
          <a:bodyPr anchor="ctr">
            <a:spAutoFit/>
          </a:bodyPr>
          <a:lstStyle/>
          <a:p>
            <a:r>
              <a:rPr lang="en-US" altLang="ko-KR" smtClean="0">
                <a:ea typeface="굴림" pitchFamily="34" charset="-127"/>
              </a:rPr>
              <a:t>Compact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one short instruction encodes N operations</a:t>
            </a:r>
          </a:p>
          <a:p>
            <a:r>
              <a:rPr lang="en-US" altLang="ko-KR" smtClean="0">
                <a:ea typeface="굴림" pitchFamily="34" charset="-127"/>
              </a:rPr>
              <a:t>Expressive, tells hardware that these N operations: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are independent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use the same functional unit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access disjoint registers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access registers in same pattern as previous operations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access a contiguous block of memory</a:t>
            </a:r>
            <a:br>
              <a:rPr lang="en-US" altLang="ko-KR" sz="2000" smtClean="0">
                <a:ea typeface="굴림" pitchFamily="34" charset="-127"/>
              </a:rPr>
            </a:br>
            <a:r>
              <a:rPr lang="en-US" altLang="ko-KR" sz="2000" smtClean="0">
                <a:ea typeface="굴림" pitchFamily="34" charset="-127"/>
              </a:rPr>
              <a:t> (unit-stride load/store)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access memory in a known pattern </a:t>
            </a:r>
            <a:br>
              <a:rPr lang="en-US" altLang="ko-KR" sz="2000" smtClean="0">
                <a:ea typeface="굴림" pitchFamily="34" charset="-127"/>
              </a:rPr>
            </a:br>
            <a:r>
              <a:rPr lang="en-US" altLang="ko-KR" sz="2000" smtClean="0">
                <a:ea typeface="굴림" pitchFamily="34" charset="-127"/>
              </a:rPr>
              <a:t>(strided load/store) </a:t>
            </a:r>
          </a:p>
          <a:p>
            <a:r>
              <a:rPr lang="en-US" altLang="ko-KR" smtClean="0">
                <a:ea typeface="굴림" pitchFamily="34" charset="-127"/>
              </a:rPr>
              <a:t>Scalable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can run same code on more parallel pipelines (</a:t>
            </a:r>
            <a:r>
              <a:rPr lang="en-US" altLang="ko-KR" sz="2000" i="1" smtClean="0">
                <a:ea typeface="굴림" pitchFamily="34" charset="-127"/>
              </a:rPr>
              <a:t>lanes)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252-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S252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252-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52-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CS252-template</Template>
  <TotalTime>2739</TotalTime>
  <Pages>12</Pages>
  <Words>1208</Words>
  <Application>Microsoft Macintosh PowerPoint</Application>
  <PresentationFormat>Letter Paper (8.5x11 in)</PresentationFormat>
  <Paragraphs>528</Paragraphs>
  <Slides>22</Slides>
  <Notes>22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Modelo de design</vt:lpstr>
      </vt:variant>
      <vt:variant>
        <vt:i4>12</vt:i4>
      </vt:variant>
      <vt:variant>
        <vt:lpstr>Títulos de slides</vt:lpstr>
      </vt:variant>
      <vt:variant>
        <vt:i4>22</vt:i4>
      </vt:variant>
    </vt:vector>
  </HeadingPairs>
  <TitlesOfParts>
    <vt:vector size="42" baseType="lpstr">
      <vt:lpstr>Arial</vt:lpstr>
      <vt:lpstr>ＭＳ Ｐゴシック</vt:lpstr>
      <vt:lpstr>Times New Roman</vt:lpstr>
      <vt:lpstr>굴림</vt:lpstr>
      <vt:lpstr>Verdana</vt:lpstr>
      <vt:lpstr>Symbol</vt:lpstr>
      <vt:lpstr>Courier New</vt:lpstr>
      <vt:lpstr>AppleMyungjo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CS252-template</vt:lpstr>
      <vt:lpstr> Versão de: CS 152 Computer Architecture and Engineering  Lecture 16: Vector Computers  </vt:lpstr>
      <vt:lpstr>Supercomputers</vt:lpstr>
      <vt:lpstr>Supercomputer Applications</vt:lpstr>
      <vt:lpstr>Vector Supercomputers</vt:lpstr>
      <vt:lpstr>Cray-1 (1976)</vt:lpstr>
      <vt:lpstr>Limits of Static Scheduling</vt:lpstr>
      <vt:lpstr>Slide 7</vt:lpstr>
      <vt:lpstr>Vector Code Example</vt:lpstr>
      <vt:lpstr>Vector Instruction Set Advantages</vt:lpstr>
      <vt:lpstr>Slide 10</vt:lpstr>
      <vt:lpstr>Vector Instruction Execution</vt:lpstr>
      <vt:lpstr>Slide 12</vt:lpstr>
      <vt:lpstr>Vector Unit Structure</vt:lpstr>
      <vt:lpstr>T0 Vector Microprocessor (UCB/ICSI, 1995)</vt:lpstr>
      <vt:lpstr>Vector Instruction Parallelism</vt:lpstr>
      <vt:lpstr>Vector Chaining</vt:lpstr>
      <vt:lpstr>Vector Chaining Advantage</vt:lpstr>
      <vt:lpstr>Vector Startup</vt:lpstr>
      <vt:lpstr>Dead Time and Short Vectors</vt:lpstr>
      <vt:lpstr>Vector Memory-Memory versus Vector Register Machines</vt:lpstr>
      <vt:lpstr>Vector Memory-Memory vs. Vector Register Machines</vt:lpstr>
      <vt:lpstr>Acknowledgements</vt:lpstr>
    </vt:vector>
  </TitlesOfParts>
  <Company>UC Berkeley-EECS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252 Graduate Computer Architecture   Lec XX - TOPIC  </dc:title>
  <dc:creator> </dc:creator>
  <cp:keywords/>
  <dc:description/>
  <cp:lastModifiedBy>-</cp:lastModifiedBy>
  <cp:revision>198</cp:revision>
  <cp:lastPrinted>2007-09-11T09:10:58Z</cp:lastPrinted>
  <dcterms:created xsi:type="dcterms:W3CDTF">2010-03-30T17:19:12Z</dcterms:created>
  <dcterms:modified xsi:type="dcterms:W3CDTF">2012-04-24T19:55:13Z</dcterms:modified>
</cp:coreProperties>
</file>